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58" r:id="rId7"/>
    <p:sldId id="260" r:id="rId8"/>
    <p:sldId id="261" r:id="rId9"/>
    <p:sldId id="265" r:id="rId10"/>
    <p:sldId id="263" r:id="rId11"/>
    <p:sldId id="266" r:id="rId12"/>
    <p:sldId id="264" r:id="rId13"/>
    <p:sldId id="267" r:id="rId14"/>
    <p:sldId id="282" r:id="rId15"/>
    <p:sldId id="273" r:id="rId16"/>
    <p:sldId id="274" r:id="rId17"/>
    <p:sldId id="277" r:id="rId18"/>
    <p:sldId id="272" r:id="rId19"/>
    <p:sldId id="281" r:id="rId20"/>
    <p:sldId id="268" r:id="rId21"/>
    <p:sldId id="304" r:id="rId22"/>
    <p:sldId id="292" r:id="rId23"/>
    <p:sldId id="284" r:id="rId24"/>
    <p:sldId id="288" r:id="rId25"/>
    <p:sldId id="285" r:id="rId26"/>
    <p:sldId id="286" r:id="rId27"/>
    <p:sldId id="287" r:id="rId28"/>
    <p:sldId id="262" r:id="rId29"/>
    <p:sldId id="289" r:id="rId30"/>
    <p:sldId id="269" r:id="rId31"/>
    <p:sldId id="290" r:id="rId32"/>
    <p:sldId id="291" r:id="rId33"/>
    <p:sldId id="283" r:id="rId34"/>
    <p:sldId id="302" r:id="rId35"/>
    <p:sldId id="303" r:id="rId36"/>
    <p:sldId id="297" r:id="rId37"/>
    <p:sldId id="298" r:id="rId38"/>
    <p:sldId id="299" r:id="rId39"/>
    <p:sldId id="296" r:id="rId40"/>
    <p:sldId id="270" r:id="rId41"/>
    <p:sldId id="25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394" autoAdjust="0"/>
  </p:normalViewPr>
  <p:slideViewPr>
    <p:cSldViewPr snapToGrid="0">
      <p:cViewPr varScale="1">
        <p:scale>
          <a:sx n="69" d="100"/>
          <a:sy n="69" d="100"/>
        </p:scale>
        <p:origin x="900" y="72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3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7F470F6D-C6A3-4C1C-A6D3-5B9FA1B1A9A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8D75-007A-426C-A7AB-9FEB3280874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08F7-6125-4E54-96DB-6BD3CE1FDE25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5750-8D5E-485D-8A88-554C19EFB12E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8613-71B5-C65A-3F7F-D31A8C76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CC51B-93DF-C3DE-6079-7182123365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508D5-5A18-2B90-7426-F8247B62CB2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B94845-B000-4D0C-A8D8-0EFE2D5C02A0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9280-B807-913A-1CC3-523F3762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1FE1-C151-49F9-8BBA-EBED3CD5A25A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F238-5AFF-42CB-B61E-F703B4DFBE2A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1527-5FCB-4338-BBE7-35D84E47F41D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7866-0DCD-4938-BAF8-9F2E583D2843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9E46-7BEC-4D4A-82AF-57F948405E44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30E2-D454-44E4-9357-C876CB88C5F3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E6384DA-9E26-4FFA-B19D-D977DA559D1A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4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84640493_A_dataset_of_color_fundus_images_for_the_detection_and_classification_of_eye_diseases" TargetMode="External"/><Relationship Id="rId3" Type="http://schemas.openxmlformats.org/officeDocument/2006/relationships/hyperlink" Target="https://www.researchgate.net/publication/364258752_A_VGG-19_Model_with_Transfer_Learning_and_Image_Segmentation_for_Classification_of_Tomato_Leaf_Disease/figures?lo=1" TargetMode="External"/><Relationship Id="rId7" Type="http://schemas.openxmlformats.org/officeDocument/2006/relationships/hyperlink" Target="https://medium.com/@AnasBrital98/inception-v3-cnn-architecture-explained-691cfb7bba08" TargetMode="External"/><Relationship Id="rId2" Type="http://schemas.openxmlformats.org/officeDocument/2006/relationships/hyperlink" Target="https://www.kaggle.com/code/blurredmachine/vggnet-16-architecture-a-complete-gui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chinethink.net/blog/mobilenet-v2/" TargetMode="External"/><Relationship Id="rId5" Type="http://schemas.openxmlformats.org/officeDocument/2006/relationships/hyperlink" Target="https://pytorch.org/blog/torchvision-mobilenet-v3-implementation/" TargetMode="External"/><Relationship Id="rId10" Type="http://schemas.openxmlformats.org/officeDocument/2006/relationships/hyperlink" Target="https://www.ias-iss.org/ojs/IAS/article/view/2857?fbclid=IwY2xjawGno65leHRuA2FlbQIxMAABHbXobi0Z_Rh5Vpf6zl6sDF1XGZiwLSdhzwZ9p2tUU2jSkwVMRSHVPvYlkA_aem_DmTcs19UJ23RV8wqcLbyxg" TargetMode="External"/><Relationship Id="rId4" Type="http://schemas.openxmlformats.org/officeDocument/2006/relationships/hyperlink" Target="https://medium.com/@siddheshb008/vgg-net-architecture-explained-71179310050f" TargetMode="External"/><Relationship Id="rId9" Type="http://schemas.openxmlformats.org/officeDocument/2006/relationships/hyperlink" Target="https://www.sciencedirect.com/science/article/pii/S1877050923000856?via%3Dihub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606C-FC41-66D3-9F7F-1654001AE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64" y="2395521"/>
            <a:ext cx="10141826" cy="122195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Ensemble of deep </a:t>
            </a:r>
            <a:br>
              <a:rPr lang="en-US" sz="4000" b="1" dirty="0"/>
            </a:br>
            <a:r>
              <a:rPr lang="en-US" sz="4000" b="1" dirty="0"/>
              <a:t>learning models for eye disease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7535B-561E-425E-FC9B-3939D1866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7964" y="4114801"/>
            <a:ext cx="7661210" cy="22319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ID: 07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Tasnia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Haque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Kheya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(Id: 0424052084)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Shaikh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Prothomaa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Binte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Minhaz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(Id: 0424052087)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Md.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Mahadi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Hasan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Ankon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(Id: 0424058012)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8B97F-1276-CBDD-EAA4-05F1D4C6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497" y="302858"/>
            <a:ext cx="1579006" cy="15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B366-5391-9591-6ED8-76B54799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8293"/>
            <a:ext cx="9914859" cy="1329004"/>
          </a:xfrm>
        </p:spPr>
        <p:txBody>
          <a:bodyPr/>
          <a:lstStyle/>
          <a:p>
            <a:r>
              <a:rPr lang="en-US" b="1" dirty="0"/>
              <a:t>Methodology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744E1-1FA0-267F-B76A-81B6C61FD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75882"/>
            <a:ext cx="9914860" cy="4776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Architecture: </a:t>
            </a:r>
          </a:p>
          <a:p>
            <a:pPr lvl="1">
              <a:lnSpc>
                <a:spcPct val="150000"/>
              </a:lnSpc>
            </a:pPr>
            <a:r>
              <a:rPr lang="en-US" sz="2200" b="1" dirty="0"/>
              <a:t>Pretrained models: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 Net V3, Dense Net, ResNet101: Leveraged as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backbone models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feature extraction.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Each model processes the images to generate deep feature representations.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2F15-4E0F-21C3-119D-AD8E5893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7C5BF-4FC8-FDB8-E6E3-47B5D55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3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568B2-1DAC-F8C0-7F2B-B37C9EBF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2697-C451-8BDE-EDC8-49B2128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Pretrained models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251A-8221-9E43-1CBD-84C9F64F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Xception 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Accuracy: 73.54%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Precision: 0.7541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Recall: 0.7354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F1 Score: 0.7390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Efficient for feature extraction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Combines depth-wise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separable convolutions with residual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61FD4-24ED-1EDE-9892-3B5EA39E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3AF8F-4216-4B63-6439-60E6E512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231134-79CF-9EB7-B613-9657CB66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05" t="27993" r="13192" b="15318"/>
          <a:stretch/>
        </p:blipFill>
        <p:spPr>
          <a:xfrm>
            <a:off x="5434195" y="973664"/>
            <a:ext cx="6303587" cy="38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0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1282-502B-7CDA-9A8A-EC5B4CDC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7253-5AC7-FED0-A3FB-49957552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Pretrained models (cont’d)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2F56-05C8-02DE-56C5-D09D342F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Dense Net 121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Accuracy: 73.33%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Precision: 0.7547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Recall: 0.7333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F1 Score: 0.7413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dense connections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improve information flow and gradient propagation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reducing overfitting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161DC-5B80-B9CD-F777-6003C4FA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CAEA-20C7-384E-B9F3-3723624F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4CED0F0-44E3-F27D-F854-E7F020DA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04" y="1925422"/>
            <a:ext cx="6844341" cy="21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6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859C-6D6D-0E48-59D0-7FE5E896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8BD0-9644-E8F9-B1A6-0DC5DF40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Pretrained models (cont’d)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F53A-E290-C478-5093-88F0B74F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Inception V3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Accuracy: 73.13%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Precision: 0.7301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Recall: 0.7313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F1 Score: 0.7303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filter sizes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a single convolutional block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Optimizing computational efficiency while maintaining accuracy.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A357F-543D-64D4-C6AA-3B16FE20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95728-335B-DCB9-1DA4-921D8DF3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73C4C-D13A-21EB-6264-4001EBD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2" t="22572" r="2968" b="5727"/>
          <a:stretch/>
        </p:blipFill>
        <p:spPr>
          <a:xfrm>
            <a:off x="5736226" y="1754301"/>
            <a:ext cx="6167336" cy="26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6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ABC22-28A8-43EF-6BE4-0EFB490F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5770-1B4A-6A7D-5AEE-CC246716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Pretrained models (cont’d)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FB88-B5CC-E4D0-829C-3C456DF0F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256" y="1698000"/>
            <a:ext cx="9914860" cy="4123318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Efficient B3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Accuracy: 73.13%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Precision: 0.7473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Recall: 0.7313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F1 Score: 0.7362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7495-7603-F88F-9A0F-65E2A13A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F77AD-489D-4CD9-B46A-0579A6B9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60C03-8F3B-FB1A-246C-E367B576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1" y="4306243"/>
            <a:ext cx="7601007" cy="21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2165-E9E2-D79A-4CA0-CEF9E951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Pretrained models (cont’d)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1311-89A5-492D-6E51-C89AA2A4C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 Net V3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Accuracy: 72.12%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Precision: 0.7282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Recall: 0.7212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F1 Score: 0.7212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Using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architecture search (NAS)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optimize speed and performance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Designed for mobile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29273-6B07-89FD-0FE3-B1514BC6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C38A9-8A62-F433-DB74-DEDD2DE0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9D1F1-82FB-1A73-4259-B7A6E377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13" y="2020021"/>
            <a:ext cx="5778139" cy="21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3B4C-716C-41D7-7715-C874B648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31C7-62BF-8F8A-7A8C-355B64D4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Ensemble Layer: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Combines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extracted features from different models for ensemble learning.</a:t>
            </a:r>
          </a:p>
          <a:p>
            <a:pPr lvl="2"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Xception and Resnet 101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accuracy- 73.74%</a:t>
            </a:r>
          </a:p>
          <a:p>
            <a:pPr lvl="2"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DenseNet201 and MobileNetV2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accuracy-69.09%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Fully connected layers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aggregate the features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into the final predictions.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57673-A9FC-97D8-42ED-D71BF504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62CF0-AFE6-B3E5-58AB-46D76698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6C83-71DC-CBB7-E214-51CE93E7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3FF4-713B-2D9F-B371-DC9EFDD73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evaluation: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Assesses the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model’s effectiveness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using metrics </a:t>
            </a:r>
          </a:p>
          <a:p>
            <a:pPr lvl="2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</a:t>
            </a:r>
          </a:p>
          <a:p>
            <a:pPr lvl="2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precision</a:t>
            </a:r>
          </a:p>
          <a:p>
            <a:pPr lvl="2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</a:p>
          <a:p>
            <a:pPr lvl="2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F1-score</a:t>
            </a:r>
          </a:p>
          <a:p>
            <a:pPr lvl="1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Ensures the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system's reliability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real-world applications.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3A3AD-B8B2-725F-763E-A978915F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47586-1B36-22B7-5F69-25D743BA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6F66-EFA8-C485-0F96-3F039B35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772E-DEC5-B803-B45F-1691C612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76CE-9655-5308-060F-BA8B2510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"/>
              <a:tabLst>
                <a:tab pos="354965" algn="l"/>
              </a:tabLst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Dataset</a:t>
            </a:r>
            <a:r>
              <a:rPr lang="en-US" sz="2400" b="1" spc="-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analysis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endParaRPr lang="en-US" sz="18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4965" indent="-342265">
              <a:lnSpc>
                <a:spcPct val="150000"/>
              </a:lnSpc>
              <a:buFont typeface="Arial" panose="020B0604020202020204"/>
              <a:buChar char="•"/>
              <a:tabLst>
                <a:tab pos="354965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Dataset which was collected during a span of eight months from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Anawara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Hamida Eye Hospital &amp; B.N.S.B.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Zahurul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Haque Eye Hospital in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Bangladesh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using Color Fundus Photography machine[7]</a:t>
            </a:r>
          </a:p>
          <a:p>
            <a:pPr marL="354965" indent="-342265">
              <a:lnSpc>
                <a:spcPct val="150000"/>
              </a:lnSpc>
              <a:buFont typeface="Arial" panose="020B0604020202020204"/>
              <a:buChar char="•"/>
              <a:tabLst>
                <a:tab pos="354965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Training</a:t>
            </a:r>
            <a:r>
              <a:rPr lang="en-US" sz="2200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lang="en-US" sz="22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new dataset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helps</a:t>
            </a:r>
            <a:r>
              <a:rPr lang="en-US" sz="2200" spc="-1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lang="en-US" sz="2200" spc="-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better</a:t>
            </a:r>
            <a:r>
              <a:rPr lang="en-US" sz="2200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lang="en-US" sz="2200" spc="-1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sz="2200" spc="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wide</a:t>
            </a:r>
            <a:r>
              <a:rPr lang="en-US" sz="2200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range</a:t>
            </a:r>
            <a:r>
              <a:rPr lang="en-US" sz="2200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lang="en-US" sz="2200" spc="-1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real-world</a:t>
            </a:r>
            <a:r>
              <a:rPr lang="en-US" sz="2200" spc="-4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data.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C631-54A5-0141-AC1C-92AB005C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86F1-81B1-466B-95E2-B2BD297EA420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60434-BA9F-F8BE-BEC4-A3CD9611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8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3875-138F-4F70-915F-F084C66F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91" y="314600"/>
            <a:ext cx="9914859" cy="1329004"/>
          </a:xfrm>
        </p:spPr>
        <p:txBody>
          <a:bodyPr/>
          <a:lstStyle/>
          <a:p>
            <a:r>
              <a:rPr lang="en-US" dirty="0"/>
              <a:t>Dataset(Cont.)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2F7096-DF91-43F3-9631-5A7484338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746265"/>
              </p:ext>
            </p:extLst>
          </p:nvPr>
        </p:nvGraphicFramePr>
        <p:xfrm>
          <a:off x="1648967" y="2008525"/>
          <a:ext cx="8631107" cy="41983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37580">
                  <a:extLst>
                    <a:ext uri="{9D8B030D-6E8A-4147-A177-3AD203B41FA5}">
                      <a16:colId xmlns:a16="http://schemas.microsoft.com/office/drawing/2014/main" val="3080335894"/>
                    </a:ext>
                  </a:extLst>
                </a:gridCol>
                <a:gridCol w="5190162">
                  <a:extLst>
                    <a:ext uri="{9D8B030D-6E8A-4147-A177-3AD203B41FA5}">
                      <a16:colId xmlns:a16="http://schemas.microsoft.com/office/drawing/2014/main" val="2338511290"/>
                    </a:ext>
                  </a:extLst>
                </a:gridCol>
                <a:gridCol w="1903365">
                  <a:extLst>
                    <a:ext uri="{9D8B030D-6E8A-4147-A177-3AD203B41FA5}">
                      <a16:colId xmlns:a16="http://schemas.microsoft.com/office/drawing/2014/main" val="95653967"/>
                    </a:ext>
                  </a:extLst>
                </a:gridCol>
              </a:tblGrid>
              <a:tr h="4198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Serial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Name in 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21220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Central Serous Chorioretinopathy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90761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Diabetic Retinopathy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34877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 Edema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16964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Glaucoma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87463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13102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Macular Scar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187065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7319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Retinal Detachment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393464"/>
                  </a:ext>
                </a:extLst>
              </a:tr>
              <a:tr h="419831">
                <a:tc>
                  <a:txBody>
                    <a:bodyPr/>
                    <a:lstStyle/>
                    <a:p>
                      <a:r>
                        <a:rPr lang="en-US" dirty="0"/>
                        <a:t>09.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Retinitis Pigmentosa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0388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04F3-D408-44A9-A9E3-25167041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810A8-0902-4008-8D2A-5E39DA50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E1A0F-F3D3-4529-A50D-59FD064E92C7}"/>
              </a:ext>
            </a:extLst>
          </p:cNvPr>
          <p:cNvSpPr txBox="1"/>
          <p:nvPr/>
        </p:nvSpPr>
        <p:spPr>
          <a:xfrm>
            <a:off x="1136073" y="14567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Table-1: </a:t>
            </a:r>
            <a:r>
              <a:rPr lang="en-US" sz="1800" dirty="0"/>
              <a:t>Table for </a:t>
            </a:r>
            <a:r>
              <a:rPr lang="en-US" dirty="0"/>
              <a:t>Classes in Dataset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4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E4E0-B7FA-6FFA-DB1B-5F861D37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737C-660A-AE0E-8CF5-D1E23A54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2"/>
            <a:ext cx="9914860" cy="43476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 statement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novelty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Methodology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Initial experiment results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Remaining experiments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9173-D7B4-EB9C-1EEA-18AF41B1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6026B-E2D8-C8E5-DBF7-53F05210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D48E-C61A-4E47-9FD7-2A2E1AD95C5E}" type="datetime1">
              <a:rPr lang="en-US" smtClean="0"/>
              <a:t>12/9/2024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7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F2F3-C8DA-F080-D935-BB4AF8B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Dataset(Cont.)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AEB73-B6E3-4FB4-AA7A-88EC94CA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012" y="1772462"/>
            <a:ext cx="1843301" cy="15544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D1597-27E0-FCF9-3123-35A150D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970C-1878-2F69-8DC6-6EA15F60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E41FF-4996-427D-ABD7-C63CF854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59" y="1761543"/>
            <a:ext cx="1843302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C1B07-655D-4D3B-8541-1C089468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218" y="1772462"/>
            <a:ext cx="1843301" cy="1554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B6688-8DD7-46EE-B4A6-E29CD52D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431201" y="1772462"/>
            <a:ext cx="1843301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8F6A0-557F-45E4-9C41-0BC85D923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8986" y="1772462"/>
            <a:ext cx="1843301" cy="1554480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335100C-7206-46C3-9A7D-4B9F9DEF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10" y="3709658"/>
            <a:ext cx="1843301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253A1-71D0-4753-9AF1-714A384F4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37" y="3709658"/>
            <a:ext cx="1843302" cy="1554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A19E27-4637-47F5-A526-CE39C53E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89" y="3709658"/>
            <a:ext cx="1843301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C46A0-1BB1-4771-9D41-6834C089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141440" y="3709658"/>
            <a:ext cx="1843301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7E0419-0720-431F-9ED4-D4B35336CFB1}"/>
              </a:ext>
            </a:extLst>
          </p:cNvPr>
          <p:cNvSpPr txBox="1"/>
          <p:nvPr/>
        </p:nvSpPr>
        <p:spPr>
          <a:xfrm>
            <a:off x="1901541" y="332694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DDCA0-3A42-4382-83D0-4DC2F11C2948}"/>
              </a:ext>
            </a:extLst>
          </p:cNvPr>
          <p:cNvSpPr txBox="1"/>
          <p:nvPr/>
        </p:nvSpPr>
        <p:spPr>
          <a:xfrm>
            <a:off x="4003074" y="3316023"/>
            <a:ext cx="666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F5CDB-411B-48DF-9BFE-62722EC537D9}"/>
              </a:ext>
            </a:extLst>
          </p:cNvPr>
          <p:cNvSpPr txBox="1"/>
          <p:nvPr/>
        </p:nvSpPr>
        <p:spPr>
          <a:xfrm>
            <a:off x="6094489" y="3328265"/>
            <a:ext cx="636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17CE11-4A08-40DD-B216-06CC2927438A}"/>
              </a:ext>
            </a:extLst>
          </p:cNvPr>
          <p:cNvSpPr txBox="1"/>
          <p:nvPr/>
        </p:nvSpPr>
        <p:spPr>
          <a:xfrm>
            <a:off x="8097911" y="3317974"/>
            <a:ext cx="509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C740D-64D3-4D81-9A19-A49AA6E4EDCB}"/>
              </a:ext>
            </a:extLst>
          </p:cNvPr>
          <p:cNvSpPr txBox="1"/>
          <p:nvPr/>
        </p:nvSpPr>
        <p:spPr>
          <a:xfrm>
            <a:off x="10213636" y="3311832"/>
            <a:ext cx="473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A82799-4A6E-4612-BA86-2A1B00E10DE3}"/>
              </a:ext>
            </a:extLst>
          </p:cNvPr>
          <p:cNvSpPr txBox="1"/>
          <p:nvPr/>
        </p:nvSpPr>
        <p:spPr>
          <a:xfrm>
            <a:off x="2640713" y="525925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3C636-2424-46D2-8CD8-6E61FF8A4535}"/>
              </a:ext>
            </a:extLst>
          </p:cNvPr>
          <p:cNvSpPr txBox="1"/>
          <p:nvPr/>
        </p:nvSpPr>
        <p:spPr>
          <a:xfrm>
            <a:off x="4787715" y="525925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FD690-61B7-437C-B6B5-97744A820D7E}"/>
              </a:ext>
            </a:extLst>
          </p:cNvPr>
          <p:cNvSpPr txBox="1"/>
          <p:nvPr/>
        </p:nvSpPr>
        <p:spPr>
          <a:xfrm>
            <a:off x="6832005" y="525925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331721-2437-42E8-BF88-E4C00304A794}"/>
              </a:ext>
            </a:extLst>
          </p:cNvPr>
          <p:cNvSpPr txBox="1"/>
          <p:nvPr/>
        </p:nvSpPr>
        <p:spPr>
          <a:xfrm>
            <a:off x="8885913" y="5259255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45BE4-A252-4903-A8E4-AA7E941D8793}"/>
              </a:ext>
            </a:extLst>
          </p:cNvPr>
          <p:cNvSpPr txBox="1"/>
          <p:nvPr/>
        </p:nvSpPr>
        <p:spPr>
          <a:xfrm>
            <a:off x="2098069" y="5762727"/>
            <a:ext cx="768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Central Serous Chorioretinopathy (b) Diabetic Retinopathy (c) Disc Edema (d) Glaucoma (e) Healthy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Macular Scar (g) Myopia (h) Retinal Detachment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Retinitis Pigmentosa[7]</a:t>
            </a:r>
          </a:p>
        </p:txBody>
      </p:sp>
    </p:spTree>
    <p:extLst>
      <p:ext uri="{BB962C8B-B14F-4D97-AF65-F5344CB8AC3E}">
        <p14:creationId xmlns:p14="http://schemas.microsoft.com/office/powerpoint/2010/main" val="321235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2751-2C6D-4908-B09A-3350E2A2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11" y="112835"/>
            <a:ext cx="8931471" cy="69063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  <a:r>
              <a:rPr lang="en-US" sz="1600" b="1" dirty="0"/>
              <a:t>(Preprocessing Steps)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806AF4-30F9-4315-B70B-EA2A019EE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27" y="853594"/>
            <a:ext cx="9915525" cy="9891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15B6-27FB-4BE7-94FB-18B33FEE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48CE7-14F5-4D73-B3A2-DEF302DA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9D7F5-C32F-4C84-A30E-3D5E3376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27" y="1784818"/>
            <a:ext cx="10008964" cy="942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65A53B-9438-4B6A-8738-E6CCE998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27" y="3688924"/>
            <a:ext cx="10008964" cy="1112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4FC586-D8F1-4DFB-8E5A-6BF9FB96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27" y="2720841"/>
            <a:ext cx="10008964" cy="997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180F8D-2EDD-4692-B56D-F1AB10A6B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27" y="4768922"/>
            <a:ext cx="10008965" cy="9891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911DAA-0B69-4B68-B7A3-777D9BA2925C}"/>
              </a:ext>
            </a:extLst>
          </p:cNvPr>
          <p:cNvSpPr txBox="1"/>
          <p:nvPr/>
        </p:nvSpPr>
        <p:spPr>
          <a:xfrm>
            <a:off x="337389" y="13318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Diabetic</a:t>
            </a:r>
          </a:p>
          <a:p>
            <a:r>
              <a:rPr lang="en-US" sz="1200" b="1" dirty="0"/>
              <a:t>Retinopathy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026FD6-741D-4FFC-AC48-89EDAFC5CB2B}"/>
              </a:ext>
            </a:extLst>
          </p:cNvPr>
          <p:cNvSpPr txBox="1"/>
          <p:nvPr/>
        </p:nvSpPr>
        <p:spPr>
          <a:xfrm>
            <a:off x="288898" y="2224097"/>
            <a:ext cx="6192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Glaucoma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38854-9757-4E58-8977-8A5FAA27F32F}"/>
              </a:ext>
            </a:extLst>
          </p:cNvPr>
          <p:cNvSpPr txBox="1"/>
          <p:nvPr/>
        </p:nvSpPr>
        <p:spPr>
          <a:xfrm>
            <a:off x="337389" y="3155833"/>
            <a:ext cx="6192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Healthy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7C4479-F111-4954-8E48-8AF9342D538F}"/>
              </a:ext>
            </a:extLst>
          </p:cNvPr>
          <p:cNvSpPr txBox="1"/>
          <p:nvPr/>
        </p:nvSpPr>
        <p:spPr>
          <a:xfrm>
            <a:off x="300536" y="4087569"/>
            <a:ext cx="6192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Macular Scar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3F4700-79E0-4A81-BBC3-3AF543CFDDDD}"/>
              </a:ext>
            </a:extLst>
          </p:cNvPr>
          <p:cNvSpPr txBox="1"/>
          <p:nvPr/>
        </p:nvSpPr>
        <p:spPr>
          <a:xfrm>
            <a:off x="337389" y="5138804"/>
            <a:ext cx="6192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Myopia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5BCE40-FF29-4396-8FEE-2DD04F4F9ABC}"/>
              </a:ext>
            </a:extLst>
          </p:cNvPr>
          <p:cNvSpPr txBox="1"/>
          <p:nvPr/>
        </p:nvSpPr>
        <p:spPr>
          <a:xfrm>
            <a:off x="1441109" y="5742796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Original Image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652C44-2929-4328-AC51-2B62B8A6C777}"/>
              </a:ext>
            </a:extLst>
          </p:cNvPr>
          <p:cNvSpPr txBox="1"/>
          <p:nvPr/>
        </p:nvSpPr>
        <p:spPr>
          <a:xfrm>
            <a:off x="2461465" y="5742796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Standardized </a:t>
            </a:r>
            <a:r>
              <a:rPr lang="en-US" sz="1000" dirty="0" err="1"/>
              <a:t>Bg</a:t>
            </a:r>
            <a:endParaRPr 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8EBF7C-3DE4-430B-84B1-777869BB35C5}"/>
              </a:ext>
            </a:extLst>
          </p:cNvPr>
          <p:cNvSpPr txBox="1"/>
          <p:nvPr/>
        </p:nvSpPr>
        <p:spPr>
          <a:xfrm>
            <a:off x="3640478" y="5742795"/>
            <a:ext cx="913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Crop </a:t>
            </a:r>
            <a:r>
              <a:rPr lang="en-US" sz="1000" dirty="0" err="1"/>
              <a:t>Img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9CB0E3-E06C-46D0-AF4B-E367CCA18427}"/>
              </a:ext>
            </a:extLst>
          </p:cNvPr>
          <p:cNvSpPr txBox="1"/>
          <p:nvPr/>
        </p:nvSpPr>
        <p:spPr>
          <a:xfrm>
            <a:off x="4607450" y="5742795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Resized </a:t>
            </a:r>
            <a:r>
              <a:rPr lang="en-US" sz="1000" dirty="0" err="1"/>
              <a:t>Img</a:t>
            </a:r>
            <a:endParaRPr 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44518B-820D-4B5A-BF8D-C25AEA5D2E01}"/>
              </a:ext>
            </a:extLst>
          </p:cNvPr>
          <p:cNvSpPr txBox="1"/>
          <p:nvPr/>
        </p:nvSpPr>
        <p:spPr>
          <a:xfrm>
            <a:off x="5915891" y="5737381"/>
            <a:ext cx="2005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CLAHE Applied to RGB channel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146BA6-68C6-4C38-BD2D-FF5A342CB3BE}"/>
              </a:ext>
            </a:extLst>
          </p:cNvPr>
          <p:cNvSpPr txBox="1"/>
          <p:nvPr/>
        </p:nvSpPr>
        <p:spPr>
          <a:xfrm>
            <a:off x="8520235" y="5760792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Merged CLAHE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F121B6-DC79-42EB-BEA5-0BCE50107EC9}"/>
              </a:ext>
            </a:extLst>
          </p:cNvPr>
          <p:cNvSpPr txBox="1"/>
          <p:nvPr/>
        </p:nvSpPr>
        <p:spPr>
          <a:xfrm>
            <a:off x="9560735" y="5760810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Gaussian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3D0E11-035A-4370-AC5D-60A43900B221}"/>
              </a:ext>
            </a:extLst>
          </p:cNvPr>
          <p:cNvSpPr txBox="1"/>
          <p:nvPr/>
        </p:nvSpPr>
        <p:spPr>
          <a:xfrm>
            <a:off x="10484808" y="576723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Unsharp Masking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49717-316D-4E4E-94FE-D99EA3EE3C96}"/>
              </a:ext>
            </a:extLst>
          </p:cNvPr>
          <p:cNvSpPr txBox="1"/>
          <p:nvPr/>
        </p:nvSpPr>
        <p:spPr>
          <a:xfrm>
            <a:off x="4773837" y="609689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Times New Roman" panose="02020603050405020304"/>
                <a:cs typeface="Times New Roman" panose="02020603050405020304"/>
              </a:rPr>
              <a:t>Fig</a:t>
            </a:r>
            <a:r>
              <a:rPr lang="en-US" sz="1400" b="1" spc="40" dirty="0">
                <a:latin typeface="Times New Roman" panose="02020603050405020304"/>
                <a:cs typeface="Times New Roman" panose="02020603050405020304"/>
              </a:rPr>
              <a:t> 6</a:t>
            </a:r>
            <a:r>
              <a:rPr lang="en-US" sz="1400" b="1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sz="1400" b="1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400" spc="-25" dirty="0">
                <a:latin typeface="Times New Roman" panose="02020603050405020304"/>
                <a:cs typeface="Times New Roman" panose="02020603050405020304"/>
              </a:rPr>
              <a:t>Total Preprocessing Steps of Images</a:t>
            </a:r>
            <a:endParaRPr lang="en-US"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13682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1285-41F2-7EE8-E202-6E052705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11" y="439906"/>
            <a:ext cx="9914859" cy="808641"/>
          </a:xfrm>
        </p:spPr>
        <p:txBody>
          <a:bodyPr/>
          <a:lstStyle/>
          <a:p>
            <a:r>
              <a:rPr lang="en-US" b="1" dirty="0"/>
              <a:t>Preprocessing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D75A-9108-C115-F50F-8D913181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F403C-25BF-3E73-9F8C-B11B21D2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CC093-D481-4D6B-A0A0-9552AE34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71" y="1428069"/>
            <a:ext cx="9706088" cy="459867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CLAHE (Contrast Limited Adaptive Histogram Equalization)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B8B9436-B4D0-4174-B91F-DD59C52E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9641" y="2963820"/>
            <a:ext cx="9137656" cy="2729144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B85FFB7-CF71-45A4-AE32-6D846716FF7F}"/>
              </a:ext>
            </a:extLst>
          </p:cNvPr>
          <p:cNvGraphicFramePr>
            <a:graphicFrameLocks noGrp="1"/>
          </p:cNvGraphicFramePr>
          <p:nvPr/>
        </p:nvGraphicFramePr>
        <p:xfrm>
          <a:off x="1780121" y="1908773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021148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22796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Divide image into 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Apply clip limit to reduce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2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Redistribute pixel intensities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Stitch tiles for a smooth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669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190FEA-E1DA-4045-91F2-C4609EDFFC40}"/>
              </a:ext>
            </a:extLst>
          </p:cNvPr>
          <p:cNvSpPr txBox="1"/>
          <p:nvPr/>
        </p:nvSpPr>
        <p:spPr>
          <a:xfrm>
            <a:off x="2961315" y="57689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Fig3: Applying CLAHE to the Original  Dataset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1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1285-41F2-7EE8-E202-6E052705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11" y="439906"/>
            <a:ext cx="9914859" cy="808641"/>
          </a:xfrm>
        </p:spPr>
        <p:txBody>
          <a:bodyPr/>
          <a:lstStyle/>
          <a:p>
            <a:r>
              <a:rPr lang="en-US" b="1" dirty="0"/>
              <a:t>Preprocessing(Cont.)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D75A-9108-C115-F50F-8D913181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F403C-25BF-3E73-9F8C-B11B21D2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CC093-D481-4D6B-A0A0-9552AE34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71" y="1428069"/>
            <a:ext cx="9706088" cy="4598677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B85FFB7-CF71-45A4-AE32-6D846716FF7F}"/>
              </a:ext>
            </a:extLst>
          </p:cNvPr>
          <p:cNvGraphicFramePr>
            <a:graphicFrameLocks noGrp="1"/>
          </p:cNvGraphicFramePr>
          <p:nvPr/>
        </p:nvGraphicFramePr>
        <p:xfrm>
          <a:off x="1762668" y="2070794"/>
          <a:ext cx="8128000" cy="970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3297">
                  <a:extLst>
                    <a:ext uri="{9D8B030D-6E8A-4147-A177-3AD203B41FA5}">
                      <a16:colId xmlns:a16="http://schemas.microsoft.com/office/drawing/2014/main" val="1302114830"/>
                    </a:ext>
                  </a:extLst>
                </a:gridCol>
                <a:gridCol w="2994703">
                  <a:extLst>
                    <a:ext uri="{9D8B030D-6E8A-4147-A177-3AD203B41FA5}">
                      <a16:colId xmlns:a16="http://schemas.microsoft.com/office/drawing/2014/main" val="1622796261"/>
                    </a:ext>
                  </a:extLst>
                </a:gridCol>
              </a:tblGrid>
              <a:tr h="48530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20342"/>
                  </a:ext>
                </a:extLst>
              </a:tr>
              <a:tr h="48530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Create the Gaussian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Iterative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6692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8190FEA-E1DA-4045-91F2-C4609EDFFC40}"/>
              </a:ext>
            </a:extLst>
          </p:cNvPr>
          <p:cNvSpPr txBox="1"/>
          <p:nvPr/>
        </p:nvSpPr>
        <p:spPr>
          <a:xfrm>
            <a:off x="2961315" y="57689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Fig4: Applying Gaussian Blurred to the CLAHE Dataset</a:t>
            </a:r>
            <a:endParaRPr lang="en-US" sz="1400" b="1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0474F89-F01C-4E64-B0A4-D1EB60F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48" y="3131157"/>
            <a:ext cx="6295040" cy="2386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D421A-6D1A-45CB-90B1-4EEB0837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3" t="21351" r="8782" b="33979"/>
          <a:stretch/>
        </p:blipFill>
        <p:spPr>
          <a:xfrm>
            <a:off x="2161310" y="1964541"/>
            <a:ext cx="2632363" cy="4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1285-41F2-7EE8-E202-6E052705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11" y="439906"/>
            <a:ext cx="9914859" cy="808641"/>
          </a:xfrm>
        </p:spPr>
        <p:txBody>
          <a:bodyPr/>
          <a:lstStyle/>
          <a:p>
            <a:r>
              <a:rPr lang="en-US" b="1" dirty="0"/>
              <a:t>Preprocessing(Cont.)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D75A-9108-C115-F50F-8D913181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F403C-25BF-3E73-9F8C-B11B21D2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CC093-D481-4D6B-A0A0-9552AE34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71" y="1428069"/>
            <a:ext cx="9706088" cy="4598677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Unsharp Masking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0FEA-E1DA-4045-91F2-C4609EDFFC40}"/>
              </a:ext>
            </a:extLst>
          </p:cNvPr>
          <p:cNvSpPr txBox="1"/>
          <p:nvPr/>
        </p:nvSpPr>
        <p:spPr>
          <a:xfrm>
            <a:off x="2961315" y="57689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Fig5: Applying Unsharp Masking to the Gaussian Blurred Dataset</a:t>
            </a:r>
            <a:endParaRPr lang="en-US" sz="1400" b="1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0474F89-F01C-4E64-B0A4-D1EB60F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8668" y="3293178"/>
            <a:ext cx="6096000" cy="2386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9089F9-FBBE-4FB1-9810-A2B6CB438B79}"/>
              </a:ext>
            </a:extLst>
          </p:cNvPr>
          <p:cNvSpPr txBox="1"/>
          <p:nvPr/>
        </p:nvSpPr>
        <p:spPr>
          <a:xfrm>
            <a:off x="2008908" y="1937940"/>
            <a:ext cx="8853451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Subtract the blurred Image from the original image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Resulting image is sharpened with enhanced edges and details.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1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F2F3-C8DA-F080-D935-BB4AF8B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</a:t>
            </a:r>
            <a:r>
              <a:rPr lang="en-US" sz="2000" b="1" dirty="0"/>
              <a:t> </a:t>
            </a:r>
            <a:r>
              <a:rPr lang="en-US" sz="1400" b="1" dirty="0"/>
              <a:t>(After Preprocessing)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AEB73-B6E3-4FB4-AA7A-88EC94CA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04422" y="1772462"/>
            <a:ext cx="1554480" cy="15544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D1597-27E0-FCF9-3123-35A150D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970C-1878-2F69-8DC6-6EA15F60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E41FF-4996-427D-ABD7-C63CF854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5770" y="1761543"/>
            <a:ext cx="1554480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C1B07-655D-4D3B-8541-1C089468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8628" y="1772462"/>
            <a:ext cx="1554480" cy="1554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B6688-8DD7-46EE-B4A6-E29CD52D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V="1">
            <a:off x="7575611" y="1772462"/>
            <a:ext cx="1554480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8F6A0-557F-45E4-9C41-0BC85D9236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23396" y="1772462"/>
            <a:ext cx="1554480" cy="1554480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335100C-7206-46C3-9A7D-4B9F9DEF60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2820" y="3709658"/>
            <a:ext cx="1554480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253A1-71D0-4753-9AF1-714A384F46A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91948" y="3709658"/>
            <a:ext cx="1554480" cy="1554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A19E27-4637-47F5-A526-CE39C53E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238899" y="3709658"/>
            <a:ext cx="1554480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C46A0-1BB1-4771-9D41-6834C089BA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flipV="1">
            <a:off x="8285850" y="3709658"/>
            <a:ext cx="1554480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7E0419-0720-431F-9ED4-D4B35336CFB1}"/>
              </a:ext>
            </a:extLst>
          </p:cNvPr>
          <p:cNvSpPr txBox="1"/>
          <p:nvPr/>
        </p:nvSpPr>
        <p:spPr>
          <a:xfrm>
            <a:off x="1901541" y="332694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DDCA0-3A42-4382-83D0-4DC2F11C2948}"/>
              </a:ext>
            </a:extLst>
          </p:cNvPr>
          <p:cNvSpPr txBox="1"/>
          <p:nvPr/>
        </p:nvSpPr>
        <p:spPr>
          <a:xfrm>
            <a:off x="4003074" y="3316023"/>
            <a:ext cx="666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F5CDB-411B-48DF-9BFE-62722EC537D9}"/>
              </a:ext>
            </a:extLst>
          </p:cNvPr>
          <p:cNvSpPr txBox="1"/>
          <p:nvPr/>
        </p:nvSpPr>
        <p:spPr>
          <a:xfrm>
            <a:off x="6094489" y="3328265"/>
            <a:ext cx="636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17CE11-4A08-40DD-B216-06CC2927438A}"/>
              </a:ext>
            </a:extLst>
          </p:cNvPr>
          <p:cNvSpPr txBox="1"/>
          <p:nvPr/>
        </p:nvSpPr>
        <p:spPr>
          <a:xfrm>
            <a:off x="8097911" y="3317974"/>
            <a:ext cx="509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C740D-64D3-4D81-9A19-A49AA6E4EDCB}"/>
              </a:ext>
            </a:extLst>
          </p:cNvPr>
          <p:cNvSpPr txBox="1"/>
          <p:nvPr/>
        </p:nvSpPr>
        <p:spPr>
          <a:xfrm>
            <a:off x="10213636" y="3311832"/>
            <a:ext cx="473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A82799-4A6E-4612-BA86-2A1B00E10DE3}"/>
              </a:ext>
            </a:extLst>
          </p:cNvPr>
          <p:cNvSpPr txBox="1"/>
          <p:nvPr/>
        </p:nvSpPr>
        <p:spPr>
          <a:xfrm>
            <a:off x="2640713" y="525925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3C636-2424-46D2-8CD8-6E61FF8A4535}"/>
              </a:ext>
            </a:extLst>
          </p:cNvPr>
          <p:cNvSpPr txBox="1"/>
          <p:nvPr/>
        </p:nvSpPr>
        <p:spPr>
          <a:xfrm>
            <a:off x="4787715" y="525925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FD690-61B7-437C-B6B5-97744A820D7E}"/>
              </a:ext>
            </a:extLst>
          </p:cNvPr>
          <p:cNvSpPr txBox="1"/>
          <p:nvPr/>
        </p:nvSpPr>
        <p:spPr>
          <a:xfrm>
            <a:off x="6832005" y="525925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331721-2437-42E8-BF88-E4C00304A794}"/>
              </a:ext>
            </a:extLst>
          </p:cNvPr>
          <p:cNvSpPr txBox="1"/>
          <p:nvPr/>
        </p:nvSpPr>
        <p:spPr>
          <a:xfrm>
            <a:off x="8885913" y="5259255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45BE4-A252-4903-A8E4-AA7E941D8793}"/>
              </a:ext>
            </a:extLst>
          </p:cNvPr>
          <p:cNvSpPr txBox="1"/>
          <p:nvPr/>
        </p:nvSpPr>
        <p:spPr>
          <a:xfrm>
            <a:off x="2098069" y="5762727"/>
            <a:ext cx="768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Fig7: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Central Serous Chorioretinopathy (b) Diabetic Retinopathy (c) Disc Edema (d) Glaucoma (e) Healthy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Macular Scar (g) Myopia (h) Retinal Detachment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Retinitis Pigmentosa</a:t>
            </a:r>
          </a:p>
        </p:txBody>
      </p:sp>
    </p:spTree>
    <p:extLst>
      <p:ext uri="{BB962C8B-B14F-4D97-AF65-F5344CB8AC3E}">
        <p14:creationId xmlns:p14="http://schemas.microsoft.com/office/powerpoint/2010/main" val="2751054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F2F3-C8DA-F080-D935-BB4AF8B0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68" y="590668"/>
            <a:ext cx="9914859" cy="1329004"/>
          </a:xfrm>
        </p:spPr>
        <p:txBody>
          <a:bodyPr/>
          <a:lstStyle/>
          <a:p>
            <a:r>
              <a:rPr lang="en-US" b="1" dirty="0"/>
              <a:t>Dataset</a:t>
            </a:r>
            <a:r>
              <a:rPr lang="en-US" sz="2000" b="1" dirty="0"/>
              <a:t> </a:t>
            </a:r>
            <a:r>
              <a:rPr lang="en-US" sz="1400" b="1" dirty="0"/>
              <a:t>(After Augmentation)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AEB73-B6E3-4FB4-AA7A-88EC94CA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04422" y="1772462"/>
            <a:ext cx="1554480" cy="15544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D1597-27E0-FCF9-3123-35A150D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970C-1878-2F69-8DC6-6EA15F60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E41FF-4996-427D-ABD7-C63CF854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5770" y="1761543"/>
            <a:ext cx="1554480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C1B07-655D-4D3B-8541-1C089468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8628" y="1772462"/>
            <a:ext cx="1554480" cy="1554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B6688-8DD7-46EE-B4A6-E29CD52D97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V="1">
            <a:off x="7575611" y="1772462"/>
            <a:ext cx="1554480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8F6A0-557F-45E4-9C41-0BC85D9236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23396" y="1772462"/>
            <a:ext cx="1554480" cy="1554480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335100C-7206-46C3-9A7D-4B9F9DEF60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2820" y="3709658"/>
            <a:ext cx="1554480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253A1-71D0-4753-9AF1-714A384F46A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91948" y="3709658"/>
            <a:ext cx="1554480" cy="1554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A19E27-4637-47F5-A526-CE39C53E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238899" y="3709658"/>
            <a:ext cx="1554480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C46A0-1BB1-4771-9D41-6834C089BA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flipV="1">
            <a:off x="8285850" y="3709658"/>
            <a:ext cx="1554480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7E0419-0720-431F-9ED4-D4B35336CFB1}"/>
              </a:ext>
            </a:extLst>
          </p:cNvPr>
          <p:cNvSpPr txBox="1"/>
          <p:nvPr/>
        </p:nvSpPr>
        <p:spPr>
          <a:xfrm>
            <a:off x="1901541" y="332694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DDCA0-3A42-4382-83D0-4DC2F11C2948}"/>
              </a:ext>
            </a:extLst>
          </p:cNvPr>
          <p:cNvSpPr txBox="1"/>
          <p:nvPr/>
        </p:nvSpPr>
        <p:spPr>
          <a:xfrm>
            <a:off x="4003074" y="3316023"/>
            <a:ext cx="666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F5CDB-411B-48DF-9BFE-62722EC537D9}"/>
              </a:ext>
            </a:extLst>
          </p:cNvPr>
          <p:cNvSpPr txBox="1"/>
          <p:nvPr/>
        </p:nvSpPr>
        <p:spPr>
          <a:xfrm>
            <a:off x="6094489" y="3328265"/>
            <a:ext cx="636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17CE11-4A08-40DD-B216-06CC2927438A}"/>
              </a:ext>
            </a:extLst>
          </p:cNvPr>
          <p:cNvSpPr txBox="1"/>
          <p:nvPr/>
        </p:nvSpPr>
        <p:spPr>
          <a:xfrm>
            <a:off x="8097911" y="3317974"/>
            <a:ext cx="509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C740D-64D3-4D81-9A19-A49AA6E4EDCB}"/>
              </a:ext>
            </a:extLst>
          </p:cNvPr>
          <p:cNvSpPr txBox="1"/>
          <p:nvPr/>
        </p:nvSpPr>
        <p:spPr>
          <a:xfrm>
            <a:off x="10213636" y="3311832"/>
            <a:ext cx="473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A82799-4A6E-4612-BA86-2A1B00E10DE3}"/>
              </a:ext>
            </a:extLst>
          </p:cNvPr>
          <p:cNvSpPr txBox="1"/>
          <p:nvPr/>
        </p:nvSpPr>
        <p:spPr>
          <a:xfrm>
            <a:off x="2640713" y="525925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3C636-2424-46D2-8CD8-6E61FF8A4535}"/>
              </a:ext>
            </a:extLst>
          </p:cNvPr>
          <p:cNvSpPr txBox="1"/>
          <p:nvPr/>
        </p:nvSpPr>
        <p:spPr>
          <a:xfrm>
            <a:off x="4787715" y="525925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FD690-61B7-437C-B6B5-97744A820D7E}"/>
              </a:ext>
            </a:extLst>
          </p:cNvPr>
          <p:cNvSpPr txBox="1"/>
          <p:nvPr/>
        </p:nvSpPr>
        <p:spPr>
          <a:xfrm>
            <a:off x="6832005" y="525925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331721-2437-42E8-BF88-E4C00304A794}"/>
              </a:ext>
            </a:extLst>
          </p:cNvPr>
          <p:cNvSpPr txBox="1"/>
          <p:nvPr/>
        </p:nvSpPr>
        <p:spPr>
          <a:xfrm>
            <a:off x="8885913" y="5259255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945BE4-A252-4903-A8E4-AA7E941D8793}"/>
              </a:ext>
            </a:extLst>
          </p:cNvPr>
          <p:cNvSpPr txBox="1"/>
          <p:nvPr/>
        </p:nvSpPr>
        <p:spPr>
          <a:xfrm>
            <a:off x="2098069" y="5762727"/>
            <a:ext cx="768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Fig8: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Central Serous Chorioretinopathy (b) Diabetic Retinopathy (c) Disc Edema (d) Glaucoma (e) Healthy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Macular Scar (g) Myopia (h) Retinal Detachment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Retinitis Pigmentosa</a:t>
            </a:r>
          </a:p>
        </p:txBody>
      </p:sp>
    </p:spTree>
    <p:extLst>
      <p:ext uri="{BB962C8B-B14F-4D97-AF65-F5344CB8AC3E}">
        <p14:creationId xmlns:p14="http://schemas.microsoft.com/office/powerpoint/2010/main" val="255805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6E1E-EE97-4727-AB54-CF0B62E6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37" y="181066"/>
            <a:ext cx="9914859" cy="782497"/>
          </a:xfrm>
        </p:spPr>
        <p:txBody>
          <a:bodyPr/>
          <a:lstStyle/>
          <a:p>
            <a:r>
              <a:rPr lang="en-US" dirty="0"/>
              <a:t>Base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CB9A-C199-44C4-9D9D-F3DCE29C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24A91-BB1C-42C5-A46D-61A11D29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298D1-1C53-4574-A8CF-B2EDCFBBBECA}"/>
              </a:ext>
            </a:extLst>
          </p:cNvPr>
          <p:cNvSpPr txBox="1"/>
          <p:nvPr/>
        </p:nvSpPr>
        <p:spPr>
          <a:xfrm>
            <a:off x="1844409" y="5977908"/>
            <a:ext cx="10018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Times New Roman" panose="02020603050405020304"/>
                <a:cs typeface="Times New Roman" panose="02020603050405020304"/>
              </a:rPr>
              <a:t>Fig</a:t>
            </a:r>
            <a:r>
              <a:rPr lang="en-US" sz="1400" b="1" spc="40" dirty="0">
                <a:latin typeface="Times New Roman" panose="02020603050405020304"/>
                <a:cs typeface="Times New Roman" panose="02020603050405020304"/>
              </a:rPr>
              <a:t> 9</a:t>
            </a:r>
            <a:r>
              <a:rPr lang="en-US" sz="1400" b="1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sz="1400" b="1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400" dirty="0">
                <a:latin typeface="Times New Roman" panose="02020603050405020304"/>
                <a:cs typeface="Times New Roman" panose="02020603050405020304"/>
              </a:rPr>
              <a:t>Architecture of</a:t>
            </a:r>
            <a:r>
              <a:rPr lang="en-US" sz="1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400" spc="-25" dirty="0">
                <a:latin typeface="Times New Roman" panose="02020603050405020304"/>
                <a:cs typeface="Times New Roman" panose="02020603050405020304"/>
              </a:rPr>
              <a:t>Deep Neural Network-Based Ensemble Model for Eye Diseases Detection and Classification [9]</a:t>
            </a:r>
            <a:endParaRPr lang="en-US" sz="14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10" descr="C:\Users\USER\Downloads\462649884_571241398847910_2724153042739415812_n.png462649884_571241398847910_2724153042739415812_n">
            <a:extLst>
              <a:ext uri="{FF2B5EF4-FFF2-40B4-BE49-F238E27FC236}">
                <a16:creationId xmlns:a16="http://schemas.microsoft.com/office/drawing/2014/main" id="{252B265D-9445-4D2C-92C6-D86D1DBB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4" r="2563"/>
          <a:stretch>
            <a:fillRect/>
          </a:stretch>
        </p:blipFill>
        <p:spPr>
          <a:xfrm>
            <a:off x="1219342" y="1251319"/>
            <a:ext cx="9753315" cy="4577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84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6E1E-EE97-4727-AB54-CF0B62E6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1" y="193455"/>
            <a:ext cx="9914859" cy="904515"/>
          </a:xfrm>
        </p:spPr>
        <p:txBody>
          <a:bodyPr/>
          <a:lstStyle/>
          <a:p>
            <a:r>
              <a:rPr lang="en-US" dirty="0"/>
              <a:t>Base Model(Cont.)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CB9A-C199-44C4-9D9D-F3DCE29C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24A91-BB1C-42C5-A46D-61A11D29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C547784D-ACC9-46EA-803E-A7F5B15448D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1" t="253" r="1361" b="-1080"/>
          <a:stretch>
            <a:fillRect/>
          </a:stretch>
        </p:blipFill>
        <p:spPr>
          <a:xfrm>
            <a:off x="985427" y="1371023"/>
            <a:ext cx="9627154" cy="4584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298D1-1C53-4574-A8CF-B2EDCFBBBECA}"/>
              </a:ext>
            </a:extLst>
          </p:cNvPr>
          <p:cNvSpPr txBox="1"/>
          <p:nvPr/>
        </p:nvSpPr>
        <p:spPr>
          <a:xfrm>
            <a:off x="1183950" y="6074490"/>
            <a:ext cx="10018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Times New Roman" panose="02020603050405020304"/>
                <a:cs typeface="Times New Roman" panose="02020603050405020304"/>
              </a:rPr>
              <a:t>Fig</a:t>
            </a:r>
            <a:r>
              <a:rPr lang="en-US" sz="1400" b="1" spc="40" dirty="0">
                <a:latin typeface="Times New Roman" panose="02020603050405020304"/>
                <a:cs typeface="Times New Roman" panose="02020603050405020304"/>
              </a:rPr>
              <a:t> 10</a:t>
            </a:r>
            <a:r>
              <a:rPr lang="en-US" sz="1400" b="1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sz="1400" b="1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400" dirty="0">
                <a:latin typeface="Times New Roman" panose="02020603050405020304"/>
                <a:cs typeface="Times New Roman" panose="02020603050405020304"/>
              </a:rPr>
              <a:t>Schematic Diagram of</a:t>
            </a:r>
            <a:r>
              <a:rPr lang="en-US" sz="1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400" spc="-25" dirty="0">
                <a:latin typeface="Times New Roman" panose="02020603050405020304"/>
                <a:cs typeface="Times New Roman" panose="02020603050405020304"/>
              </a:rPr>
              <a:t>Diabetic Retinopathy Grading From Color Fundus Images: An Autotuned Deep Learning Approach [8]</a:t>
            </a:r>
            <a:endParaRPr lang="en-US"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49234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40D0-A9B2-430D-8195-9C88411A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59" y="396705"/>
            <a:ext cx="9914859" cy="703346"/>
          </a:xfrm>
        </p:spPr>
        <p:txBody>
          <a:bodyPr/>
          <a:lstStyle/>
          <a:p>
            <a:r>
              <a:rPr lang="en-US" dirty="0"/>
              <a:t>Base Model(Cont.)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62DC81-366A-4D17-9534-4334153B5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797952"/>
              </p:ext>
            </p:extLst>
          </p:nvPr>
        </p:nvGraphicFramePr>
        <p:xfrm>
          <a:off x="853977" y="1982836"/>
          <a:ext cx="10484045" cy="377511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715812">
                  <a:extLst>
                    <a:ext uri="{9D8B030D-6E8A-4147-A177-3AD203B41FA5}">
                      <a16:colId xmlns:a16="http://schemas.microsoft.com/office/drawing/2014/main" val="2362814007"/>
                    </a:ext>
                  </a:extLst>
                </a:gridCol>
                <a:gridCol w="5768233">
                  <a:extLst>
                    <a:ext uri="{9D8B030D-6E8A-4147-A177-3AD203B41FA5}">
                      <a16:colId xmlns:a16="http://schemas.microsoft.com/office/drawing/2014/main" val="34052542"/>
                    </a:ext>
                  </a:extLst>
                </a:gridCol>
              </a:tblGrid>
              <a:tr h="6897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MODEL 01</a:t>
                      </a:r>
                      <a:endParaRPr lang="en-US" sz="2400" b="1" i="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MODEL 02</a:t>
                      </a:r>
                    </a:p>
                    <a:p>
                      <a:pPr algn="ctr"/>
                      <a:endParaRPr lang="en-US" sz="14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48765"/>
                  </a:ext>
                </a:extLst>
              </a:tr>
              <a:tr h="1774761">
                <a:tc>
                  <a:txBody>
                    <a:bodyPr/>
                    <a:lstStyle/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CLAHE, Gaussian Filter and Data Augmentation 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Pre-trained Models are used for 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 Scale, Gaussian Filter and Circular Crop for preprocessing</a:t>
                      </a: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 Parameter Optimizer Block for best parameter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11926"/>
                  </a:ext>
                </a:extLst>
              </a:tr>
              <a:tr h="34082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 is used as classifier</a:t>
                      </a:r>
                    </a:p>
                    <a:p>
                      <a:pPr lvl="0"/>
                      <a:endParaRPr lang="en-US" sz="1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analysis of pre-trained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467707"/>
                  </a:ext>
                </a:extLst>
              </a:tr>
              <a:tr h="17179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 : 96.96%</a:t>
                      </a:r>
                    </a:p>
                    <a:p>
                      <a:pPr lvl="0"/>
                      <a:endParaRPr lang="en-US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/>
                      <a:endParaRPr lang="en-US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/>
                      <a:endParaRPr lang="en-US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 : 94.7%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Ø"/>
                      </a:pP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54471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5ECF-9467-48AC-B19B-3D0AB921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6B24-D2E3-4321-BBD9-74F7C997ADAC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06F94-4E85-424F-8260-B99D1DD1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50AF9-5F70-4686-9C5C-EB3F7C63F21F}"/>
              </a:ext>
            </a:extLst>
          </p:cNvPr>
          <p:cNvSpPr txBox="1"/>
          <p:nvPr/>
        </p:nvSpPr>
        <p:spPr>
          <a:xfrm>
            <a:off x="753141" y="1496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Table-2: </a:t>
            </a:r>
            <a:r>
              <a:rPr lang="en-US" sz="1800" dirty="0"/>
              <a:t>Table for Base Models</a:t>
            </a:r>
          </a:p>
        </p:txBody>
      </p:sp>
    </p:spTree>
    <p:extLst>
      <p:ext uri="{BB962C8B-B14F-4D97-AF65-F5344CB8AC3E}">
        <p14:creationId xmlns:p14="http://schemas.microsoft.com/office/powerpoint/2010/main" val="272423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F2F3-C8DA-F080-D935-BB4AF8B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324A-6EF4-7E63-CD0B-1F14FAB7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 of advanced deep learning models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classify eye diseases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on computer vision techniques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Ensemble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deep learning models using bagging and voting for better performance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approach can perform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multi-disease classification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D1597-27E0-FCF9-3123-35A150D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470D-5469-4192-A6EA-8591146E6C9F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970C-1878-2F69-8DC6-6EA15F60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98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02E9-69F0-EABB-7C0F-F3F03BC5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59" y="252113"/>
            <a:ext cx="9914859" cy="1329004"/>
          </a:xfrm>
        </p:spPr>
        <p:txBody>
          <a:bodyPr>
            <a:normAutofit/>
          </a:bodyPr>
          <a:lstStyle/>
          <a:p>
            <a:r>
              <a:rPr lang="en-US" sz="4400" dirty="0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E2FB27-4356-4C2A-3EAC-42DADD18B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876289"/>
              </p:ext>
            </p:extLst>
          </p:nvPr>
        </p:nvGraphicFramePr>
        <p:xfrm>
          <a:off x="1041255" y="1968200"/>
          <a:ext cx="9915525" cy="4079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83105">
                  <a:extLst>
                    <a:ext uri="{9D8B030D-6E8A-4147-A177-3AD203B41FA5}">
                      <a16:colId xmlns:a16="http://schemas.microsoft.com/office/drawing/2014/main" val="3784073735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1557165760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128497657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1605964008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98503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Model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Accuracy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Precision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Recall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39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Xception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73.54%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0.7541</a:t>
                      </a:r>
                      <a:endParaRPr 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0.7390</a:t>
                      </a:r>
                      <a:endParaRPr 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2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Dense Net 121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73.33%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0.7547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0.7333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0.7413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5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Inception 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73.13%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0.7301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0.7313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0.7303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30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Efficient B3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73.13%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0.7473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0.7313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0.7362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78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Mobile Net 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72.12%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0.7282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0.7212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0.7212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0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VGG 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59.39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0.5978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0.5939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0.5866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82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VGG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61.82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0.6562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0.6182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0.6308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18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Resnet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70.91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0.7193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0.7091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0.7130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3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Mobile Net 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71.11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0.7268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0.7111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0.7164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98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Dense Net 201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71.92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0.7352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0.7192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0.7246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8904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81D93-281E-B010-7889-8D7E26C57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3EDF1-9030-A39C-5B43-19EBF9D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E12F2-6C15-F4CB-0CA9-6965E3208484}"/>
              </a:ext>
            </a:extLst>
          </p:cNvPr>
          <p:cNvSpPr txBox="1"/>
          <p:nvPr/>
        </p:nvSpPr>
        <p:spPr>
          <a:xfrm>
            <a:off x="677886" y="1527398"/>
            <a:ext cx="4199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Table-3: </a:t>
            </a:r>
            <a:r>
              <a:rPr lang="en-US" sz="1600" dirty="0"/>
              <a:t>Table for result from pretrained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154628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3875-138F-4F70-915F-F084C66F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1" y="287766"/>
            <a:ext cx="4200004" cy="976476"/>
          </a:xfrm>
        </p:spPr>
        <p:txBody>
          <a:bodyPr>
            <a:normAutofit/>
          </a:bodyPr>
          <a:lstStyle/>
          <a:p>
            <a:r>
              <a:rPr lang="en-US" sz="4400" dirty="0"/>
              <a:t>Results(Cont.)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2F7096-DF91-43F3-9631-5A7484338C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6379" y="1996132"/>
          <a:ext cx="9379241" cy="408586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59473">
                  <a:extLst>
                    <a:ext uri="{9D8B030D-6E8A-4147-A177-3AD203B41FA5}">
                      <a16:colId xmlns:a16="http://schemas.microsoft.com/office/drawing/2014/main" val="3080335894"/>
                    </a:ext>
                  </a:extLst>
                </a:gridCol>
                <a:gridCol w="3153436">
                  <a:extLst>
                    <a:ext uri="{9D8B030D-6E8A-4147-A177-3AD203B41FA5}">
                      <a16:colId xmlns:a16="http://schemas.microsoft.com/office/drawing/2014/main" val="2338511290"/>
                    </a:ext>
                  </a:extLst>
                </a:gridCol>
                <a:gridCol w="2195718">
                  <a:extLst>
                    <a:ext uri="{9D8B030D-6E8A-4147-A177-3AD203B41FA5}">
                      <a16:colId xmlns:a16="http://schemas.microsoft.com/office/drawing/2014/main" val="95653967"/>
                    </a:ext>
                  </a:extLst>
                </a:gridCol>
                <a:gridCol w="1435307">
                  <a:extLst>
                    <a:ext uri="{9D8B030D-6E8A-4147-A177-3AD203B41FA5}">
                      <a16:colId xmlns:a16="http://schemas.microsoft.com/office/drawing/2014/main" val="2632127775"/>
                    </a:ext>
                  </a:extLst>
                </a:gridCol>
                <a:gridCol w="1435307">
                  <a:extLst>
                    <a:ext uri="{9D8B030D-6E8A-4147-A177-3AD203B41FA5}">
                      <a16:colId xmlns:a16="http://schemas.microsoft.com/office/drawing/2014/main" val="646480077"/>
                    </a:ext>
                  </a:extLst>
                </a:gridCol>
              </a:tblGrid>
              <a:tr h="6805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Serial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 Name in 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21220"/>
                  </a:ext>
                </a:extLst>
              </a:tr>
              <a:tr h="680596">
                <a:tc>
                  <a:txBody>
                    <a:bodyPr/>
                    <a:lstStyle/>
                    <a:p>
                      <a:r>
                        <a:rPr lang="en-US" dirty="0"/>
                        <a:t>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Glaucoma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0.8765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34877"/>
                  </a:ext>
                </a:extLst>
              </a:tr>
              <a:tr h="681740">
                <a:tc>
                  <a:txBody>
                    <a:bodyPr/>
                    <a:lstStyle/>
                    <a:p>
                      <a:r>
                        <a:rPr lang="en-US" dirty="0"/>
                        <a:t>02.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Myopia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0.6385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87463"/>
                  </a:ext>
                </a:extLst>
              </a:tr>
              <a:tr h="681740">
                <a:tc>
                  <a:txBody>
                    <a:bodyPr/>
                    <a:lstStyle/>
                    <a:p>
                      <a:r>
                        <a:rPr lang="en-US" dirty="0"/>
                        <a:t>03.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Macular Scar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0.7292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13102"/>
                  </a:ext>
                </a:extLst>
              </a:tr>
              <a:tr h="680596">
                <a:tc>
                  <a:txBody>
                    <a:bodyPr/>
                    <a:lstStyle/>
                    <a:p>
                      <a:r>
                        <a:rPr lang="en-US" dirty="0"/>
                        <a:t>04.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0.4211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0.4324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187065"/>
                  </a:ext>
                </a:extLst>
              </a:tr>
              <a:tr h="680596">
                <a:tc>
                  <a:txBody>
                    <a:bodyPr/>
                    <a:lstStyle/>
                    <a:p>
                      <a:r>
                        <a:rPr lang="en-US" dirty="0"/>
                        <a:t>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Diabetic Retinopathy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731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04F3-D408-44A9-A9E3-25167041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810A8-0902-4008-8D2A-5E39DA50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13A4-833E-42B0-825C-CEEC07520C7B}"/>
              </a:ext>
            </a:extLst>
          </p:cNvPr>
          <p:cNvSpPr txBox="1"/>
          <p:nvPr/>
        </p:nvSpPr>
        <p:spPr>
          <a:xfrm>
            <a:off x="1149926" y="1458938"/>
            <a:ext cx="7426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Table-4: </a:t>
            </a:r>
            <a:r>
              <a:rPr lang="en-US" sz="1800" dirty="0"/>
              <a:t>Result from Xception_ResNet101 model (Accuracy: 73.74%)</a:t>
            </a:r>
          </a:p>
        </p:txBody>
      </p:sp>
    </p:spTree>
    <p:extLst>
      <p:ext uri="{BB962C8B-B14F-4D97-AF65-F5344CB8AC3E}">
        <p14:creationId xmlns:p14="http://schemas.microsoft.com/office/powerpoint/2010/main" val="2264287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B5DB-17CA-4F89-9E67-C95C1EEC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" y="248658"/>
            <a:ext cx="9914859" cy="1329004"/>
          </a:xfrm>
        </p:spPr>
        <p:txBody>
          <a:bodyPr/>
          <a:lstStyle/>
          <a:p>
            <a:r>
              <a:rPr lang="en-US" sz="4000" dirty="0"/>
              <a:t>Results(Cont</a:t>
            </a:r>
            <a:r>
              <a:rPr lang="en-US" dirty="0"/>
              <a:t>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7B3D01-7922-45EA-92EF-CE1ED3AA9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95409" y="1372388"/>
            <a:ext cx="8769927" cy="42164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92D4-92B6-41A5-A118-5E4DE674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7D6A5-39AF-4CAC-8849-4AC152EE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B71D4-08A8-47D9-B6D2-8E51D778BDFA}"/>
              </a:ext>
            </a:extLst>
          </p:cNvPr>
          <p:cNvSpPr txBox="1"/>
          <p:nvPr/>
        </p:nvSpPr>
        <p:spPr>
          <a:xfrm>
            <a:off x="4045527" y="5909062"/>
            <a:ext cx="550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Fig11: Confusion Matrix of Xception_ResNet101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5A834-1A8F-45FB-A61E-A246CFB5E23E}"/>
              </a:ext>
            </a:extLst>
          </p:cNvPr>
          <p:cNvSpPr txBox="1"/>
          <p:nvPr/>
        </p:nvSpPr>
        <p:spPr>
          <a:xfrm>
            <a:off x="2272145" y="3983182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9DCDD-6645-4986-AC71-27271FE46223}"/>
              </a:ext>
            </a:extLst>
          </p:cNvPr>
          <p:cNvSpPr txBox="1"/>
          <p:nvPr/>
        </p:nvSpPr>
        <p:spPr>
          <a:xfrm>
            <a:off x="-775855" y="465522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Diabetic Retinopathy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C9ECE-F90E-4FAB-9757-195AAF464B27}"/>
              </a:ext>
            </a:extLst>
          </p:cNvPr>
          <p:cNvSpPr txBox="1"/>
          <p:nvPr/>
        </p:nvSpPr>
        <p:spPr>
          <a:xfrm>
            <a:off x="-775855" y="3290512"/>
            <a:ext cx="64839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Macular Scar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E9D34-C367-4C36-B662-7419CF3B5EB7}"/>
              </a:ext>
            </a:extLst>
          </p:cNvPr>
          <p:cNvSpPr txBox="1"/>
          <p:nvPr/>
        </p:nvSpPr>
        <p:spPr>
          <a:xfrm>
            <a:off x="4120134" y="5129743"/>
            <a:ext cx="13987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Myopia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7439A-3E17-4A4C-A6DB-58B2FE61AB01}"/>
              </a:ext>
            </a:extLst>
          </p:cNvPr>
          <p:cNvSpPr txBox="1"/>
          <p:nvPr/>
        </p:nvSpPr>
        <p:spPr>
          <a:xfrm>
            <a:off x="-692728" y="1867602"/>
            <a:ext cx="64839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Glaucoma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213BC-36D6-40CC-B070-3845A5C40748}"/>
              </a:ext>
            </a:extLst>
          </p:cNvPr>
          <p:cNvSpPr txBox="1"/>
          <p:nvPr/>
        </p:nvSpPr>
        <p:spPr>
          <a:xfrm>
            <a:off x="3067091" y="5129743"/>
            <a:ext cx="1378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Glaucoma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0B804-4F88-4EB5-9F4E-3EB2F1C25EF2}"/>
              </a:ext>
            </a:extLst>
          </p:cNvPr>
          <p:cNvSpPr txBox="1"/>
          <p:nvPr/>
        </p:nvSpPr>
        <p:spPr>
          <a:xfrm>
            <a:off x="-637836" y="2558299"/>
            <a:ext cx="64839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Myopia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2BCCA-A85B-4DB4-A10D-7AA18AD9236A}"/>
              </a:ext>
            </a:extLst>
          </p:cNvPr>
          <p:cNvSpPr txBox="1"/>
          <p:nvPr/>
        </p:nvSpPr>
        <p:spPr>
          <a:xfrm>
            <a:off x="5320145" y="5159904"/>
            <a:ext cx="1246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Macular Scar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9CE3E-0E9D-44A9-BBE6-E132008C1750}"/>
              </a:ext>
            </a:extLst>
          </p:cNvPr>
          <p:cNvSpPr txBox="1"/>
          <p:nvPr/>
        </p:nvSpPr>
        <p:spPr>
          <a:xfrm>
            <a:off x="6718927" y="5143334"/>
            <a:ext cx="4391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FF1596-749D-4837-BEA1-941105DA28F6}"/>
              </a:ext>
            </a:extLst>
          </p:cNvPr>
          <p:cNvSpPr txBox="1"/>
          <p:nvPr/>
        </p:nvSpPr>
        <p:spPr>
          <a:xfrm>
            <a:off x="5030299" y="5177602"/>
            <a:ext cx="6483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Diabetic Retinopathy</a:t>
            </a:r>
          </a:p>
        </p:txBody>
      </p:sp>
    </p:spTree>
    <p:extLst>
      <p:ext uri="{BB962C8B-B14F-4D97-AF65-F5344CB8AC3E}">
        <p14:creationId xmlns:p14="http://schemas.microsoft.com/office/powerpoint/2010/main" val="2481388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387A6-0F51-848A-AA1F-A7FF7D08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A9C9-4889-AB55-CFA7-1866D220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Remaining Experiments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1591D-D106-E145-9FED-E7ECD2CA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Advanced Ensemble Techniques: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Analyze the </a:t>
            </a:r>
            <a:r>
              <a:rPr lang="en-US" sz="2000" b="1" dirty="0">
                <a:solidFill>
                  <a:schemeClr val="tx1"/>
                </a:solidFill>
              </a:rPr>
              <a:t>strengths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weaknesses</a:t>
            </a:r>
            <a:r>
              <a:rPr lang="en-US" sz="2000" dirty="0">
                <a:solidFill>
                  <a:schemeClr val="tx1"/>
                </a:solidFill>
              </a:rPr>
              <a:t> of pre-trained models.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Combine</a:t>
            </a:r>
            <a:r>
              <a:rPr lang="en-US" sz="2000" dirty="0">
                <a:solidFill>
                  <a:schemeClr val="tx1"/>
                </a:solidFill>
              </a:rPr>
              <a:t> high-performing models (e.g., </a:t>
            </a:r>
            <a:r>
              <a:rPr lang="en-US" sz="2000" dirty="0" err="1">
                <a:solidFill>
                  <a:schemeClr val="tx1"/>
                </a:solidFill>
              </a:rPr>
              <a:t>Xception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EfficientNet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Densenet</a:t>
            </a:r>
            <a:r>
              <a:rPr lang="en-US" sz="2000" dirty="0">
                <a:solidFill>
                  <a:schemeClr val="tx1"/>
                </a:solidFill>
              </a:rPr>
              <a:t>) strategically to </a:t>
            </a:r>
            <a:r>
              <a:rPr lang="en-US" sz="2000" b="1" dirty="0">
                <a:solidFill>
                  <a:schemeClr val="tx1"/>
                </a:solidFill>
              </a:rPr>
              <a:t>complement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strengths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minimize weaknesses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Explore </a:t>
            </a:r>
            <a:r>
              <a:rPr lang="en-US" sz="2000" b="1" dirty="0">
                <a:solidFill>
                  <a:schemeClr val="tx1"/>
                </a:solidFill>
              </a:rPr>
              <a:t>feature-sharing</a:t>
            </a:r>
            <a:r>
              <a:rPr lang="en-US" sz="2000" dirty="0">
                <a:solidFill>
                  <a:schemeClr val="tx1"/>
                </a:solidFill>
              </a:rPr>
              <a:t> strategies </a:t>
            </a:r>
            <a:r>
              <a:rPr lang="en-US" sz="2000" b="1" dirty="0">
                <a:solidFill>
                  <a:schemeClr val="tx1"/>
                </a:solidFill>
              </a:rPr>
              <a:t>across ensemble layers</a:t>
            </a:r>
            <a:r>
              <a:rPr lang="en-US" sz="2000" dirty="0">
                <a:solidFill>
                  <a:schemeClr val="tx1"/>
                </a:solidFill>
              </a:rPr>
              <a:t> for enhanced performance.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9EB4E-9784-9E67-B5B4-DF30EE23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5F918-2AA1-3218-8981-3B7CDEED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6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C6CD-25B6-3482-FBB2-FBDDB2E1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18A-76AE-F880-B8FF-615C9845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Remaining Experiments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365C-5D81-19D0-1A93-E8646D6E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Cross-Validation for Robustness: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Implement </a:t>
            </a:r>
            <a:r>
              <a:rPr lang="en-US" sz="2000" b="1" dirty="0">
                <a:solidFill>
                  <a:schemeClr val="tx1"/>
                </a:solidFill>
              </a:rPr>
              <a:t>five-fold cross-validation.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Ensure </a:t>
            </a:r>
            <a:r>
              <a:rPr lang="en-US" sz="2000" b="1" dirty="0">
                <a:solidFill>
                  <a:schemeClr val="tx1"/>
                </a:solidFill>
              </a:rPr>
              <a:t>balanced </a:t>
            </a:r>
            <a:r>
              <a:rPr lang="en-US" sz="2000" dirty="0">
                <a:solidFill>
                  <a:schemeClr val="tx1"/>
                </a:solidFill>
              </a:rPr>
              <a:t>class</a:t>
            </a:r>
            <a:r>
              <a:rPr lang="en-US" sz="2000" b="1" dirty="0">
                <a:solidFill>
                  <a:schemeClr val="tx1"/>
                </a:solidFill>
              </a:rPr>
              <a:t> representation</a:t>
            </a:r>
            <a:r>
              <a:rPr lang="en-US" sz="2000" dirty="0">
                <a:solidFill>
                  <a:schemeClr val="tx1"/>
                </a:solidFill>
              </a:rPr>
              <a:t> across folds.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Visualize outcomes using </a:t>
            </a:r>
            <a:r>
              <a:rPr lang="en-US" sz="2000" b="1" dirty="0">
                <a:solidFill>
                  <a:schemeClr val="tx1"/>
                </a:solidFill>
              </a:rPr>
              <a:t>confusion matrices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performance graphs.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9EFE-BA2F-48B9-2790-36D25C3E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606C1-99DF-4C55-5B3E-54E976DE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54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9FC2A-D046-2F18-968B-A7CA322B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8975-63E1-E618-E397-62FB174E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Remaining Experiments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237D-689D-D3E0-3F81-0D55AB35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Validation on Baseline Paper's Dataset: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Test</a:t>
            </a:r>
            <a:r>
              <a:rPr lang="en-US" sz="2000" dirty="0">
                <a:solidFill>
                  <a:schemeClr val="tx1"/>
                </a:solidFill>
              </a:rPr>
              <a:t> the ensemble model against </a:t>
            </a:r>
            <a:r>
              <a:rPr lang="en-US" sz="2000" b="1" dirty="0">
                <a:solidFill>
                  <a:schemeClr val="tx1"/>
                </a:solidFill>
              </a:rPr>
              <a:t>datasets</a:t>
            </a:r>
            <a:r>
              <a:rPr lang="en-US" sz="2000" dirty="0">
                <a:solidFill>
                  <a:schemeClr val="tx1"/>
                </a:solidFill>
              </a:rPr>
              <a:t> used in </a:t>
            </a:r>
            <a:r>
              <a:rPr lang="en-US" sz="2000" b="1" dirty="0">
                <a:solidFill>
                  <a:schemeClr val="tx1"/>
                </a:solidFill>
              </a:rPr>
              <a:t>baseline studies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Compare performance on </a:t>
            </a:r>
            <a:r>
              <a:rPr lang="en-US" sz="2000" b="1" dirty="0">
                <a:solidFill>
                  <a:schemeClr val="tx1"/>
                </a:solidFill>
              </a:rPr>
              <a:t>key metrics</a:t>
            </a:r>
            <a:r>
              <a:rPr lang="en-US" sz="2000" dirty="0">
                <a:solidFill>
                  <a:schemeClr val="tx1"/>
                </a:solidFill>
              </a:rPr>
              <a:t> to validate improvements.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Identify where the ensemble </a:t>
            </a:r>
            <a:r>
              <a:rPr lang="en-US" sz="2000" b="1" dirty="0">
                <a:solidFill>
                  <a:schemeClr val="tx1"/>
                </a:solidFill>
              </a:rPr>
              <a:t>outperforms</a:t>
            </a:r>
            <a:r>
              <a:rPr lang="en-US" sz="2000" dirty="0">
                <a:solidFill>
                  <a:schemeClr val="tx1"/>
                </a:solidFill>
              </a:rPr>
              <a:t> and areas needing </a:t>
            </a:r>
            <a:r>
              <a:rPr lang="en-US" sz="2000" b="1" dirty="0">
                <a:solidFill>
                  <a:schemeClr val="tx1"/>
                </a:solidFill>
              </a:rPr>
              <a:t>enhancement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5CEF-42CC-2A44-FEFA-51779CA0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83A77-6A12-190B-8554-8DCD43EA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25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DC6F-19BE-4D9F-A700-2476F2B1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0567-B1A2-46E9-862D-E8CBF6739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515" y="1614872"/>
            <a:ext cx="9202600" cy="412331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Techniques such as CLAHE, Gaussian filtering, unsharp masking, and data augmentation are employed to </a:t>
            </a:r>
            <a:r>
              <a:rPr lang="en-US" b="1" dirty="0">
                <a:solidFill>
                  <a:schemeClr val="tx1"/>
                </a:solidFill>
              </a:rPr>
              <a:t>reduce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enhance image quality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Various </a:t>
            </a:r>
            <a:r>
              <a:rPr lang="en-US" b="1" dirty="0">
                <a:solidFill>
                  <a:schemeClr val="tx1"/>
                </a:solidFill>
              </a:rPr>
              <a:t>pre-trained</a:t>
            </a:r>
            <a:r>
              <a:rPr lang="en-US" dirty="0">
                <a:solidFill>
                  <a:schemeClr val="tx1"/>
                </a:solidFill>
              </a:rPr>
              <a:t> models have been tested to optimize performance.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Ensemble</a:t>
            </a:r>
            <a:r>
              <a:rPr lang="en-US" dirty="0">
                <a:solidFill>
                  <a:schemeClr val="tx1"/>
                </a:solidFill>
              </a:rPr>
              <a:t> approach, combining </a:t>
            </a:r>
            <a:r>
              <a:rPr lang="en-US" b="1" dirty="0">
                <a:solidFill>
                  <a:schemeClr val="tx1"/>
                </a:solidFill>
              </a:rPr>
              <a:t>two pre-trained models</a:t>
            </a:r>
            <a:r>
              <a:rPr lang="en-US" dirty="0">
                <a:solidFill>
                  <a:schemeClr val="tx1"/>
                </a:solidFill>
              </a:rPr>
              <a:t>, has been utilized to further improve accuracy.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Despite these efforts, the results remain suboptimal, and ongoing experiments aim to </a:t>
            </a:r>
            <a:r>
              <a:rPr lang="en-US" b="1" dirty="0">
                <a:solidFill>
                  <a:schemeClr val="tx1"/>
                </a:solidFill>
              </a:rPr>
              <a:t>enhance</a:t>
            </a:r>
            <a:r>
              <a:rPr lang="en-US" dirty="0">
                <a:solidFill>
                  <a:schemeClr val="tx1"/>
                </a:solidFill>
              </a:rPr>
              <a:t> model performance.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10BB-4AE4-454E-9E41-582ECD61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A4E6A-A003-476B-A4D0-E3F33800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30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9C74-D2D5-2355-37BA-791748D3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C3F9-406F-42D3-A16F-BCF98E474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7" y="1899708"/>
            <a:ext cx="11086886" cy="407934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linkClick r:id="rId2"/>
              </a:rPr>
              <a:t>https://www.kaggle.com/code/blurredmachine/vggnet-16-architecture-a-complete-guide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https://www.researchgate.net/publication/364258752_A_VGG-19_Model_with_Transfer_Learning_and_Image_Segmentation_for_Classification_of_Tomato_Leaf_Disease/figures?lo=1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linkClick r:id="rId4"/>
              </a:rPr>
              <a:t>https://medium.com/@siddheshb008/vgg-net-architecture-explained-71179310050f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https://pytorch.org/blog/torchvision-mobilenet-v3-implementation/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https://machinethink.net/blog/mobilenet-v2/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>
                <a:hlinkClick r:id="rId7"/>
              </a:rPr>
              <a:t>https://medium.com/@AnasBrital98/inception-v3-cnn-architecture-explained-691cfb7bba08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16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hlinkClick r:id="rId8" action="ppaction://hlinkfile"/>
              </a:rPr>
              <a:t>A dataset of color fundus images for the detection and classification of eye diseases - </a:t>
            </a:r>
            <a:r>
              <a:rPr lang="en-US" altLang="en-US" sz="16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hlinkClick r:id="rId8" action="ppaction://hlinkfile"/>
              </a:rPr>
              <a:t>ScienceDirectSTARE</a:t>
            </a:r>
            <a:r>
              <a:rPr lang="en-US" altLang="en-US" sz="16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hlinkClick r:id="rId8" action="ppaction://hlinkfile"/>
              </a:rPr>
              <a:t> Dataset | Kaggle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16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hlinkClick r:id="rId9" action="ppaction://hlinkfile"/>
              </a:rPr>
              <a:t>Diabetic Retinopathy Grading From Color Fundus Images: An Autotuned Deep Learning Approach</a:t>
            </a:r>
            <a:endParaRPr lang="en-US" altLang="en-US" sz="1600" u="sng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endParaRPr lang="en-US" altLang="en-US" sz="200" u="sng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0" indent="-3429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  <a:tabLst>
                <a:tab pos="527685" algn="l"/>
              </a:tabLst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hlinkClick r:id="rId10" action="ppaction://hlinkfile"/>
              </a:rPr>
              <a:t>Deep Neural Network-Based Ensemble Model for Eye Diseases Detection and Classification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  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buFont typeface="+mj-lt"/>
              <a:buAutoNum type="arabicPeriod"/>
              <a:tabLst>
                <a:tab pos="527685" algn="l"/>
              </a:tabLst>
            </a:pPr>
            <a:endParaRPr lang="en-US" sz="3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AEF7-BD21-D4B7-70E0-AABB7933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32B8F-CF52-7519-E365-E1A1F2F7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1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7199" y="2576222"/>
            <a:ext cx="9914859" cy="1329004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charset="0"/>
                <a:cs typeface="Times New Roman" panose="02020603050405020304" charset="0"/>
              </a:rPr>
              <a:t>Thank You!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89D02-C013-4D12-BFAF-DD9FCBF4DA6F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54E4-EC49-032D-7022-9B8B8A72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90D9-7AAE-BA35-DC8E-BCB760BB6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54302"/>
            <a:ext cx="10739336" cy="46802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Eye diseases like diabetic retinopathy, glaucoma, and age-related macular degeneration causes blindness which can be </a:t>
            </a:r>
            <a:r>
              <a:rPr lang="en-US" sz="2400" b="1" dirty="0">
                <a:solidFill>
                  <a:schemeClr val="tx1"/>
                </a:solidFill>
              </a:rPr>
              <a:t>detected</a:t>
            </a:r>
            <a:r>
              <a:rPr lang="en-US" sz="2400" dirty="0">
                <a:solidFill>
                  <a:schemeClr val="tx1"/>
                </a:solidFill>
              </a:rPr>
              <a:t> by classification models of deep learning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Single model </a:t>
            </a:r>
            <a:r>
              <a:rPr lang="en-US" sz="2400" b="1" dirty="0">
                <a:solidFill>
                  <a:schemeClr val="tx1"/>
                </a:solidFill>
              </a:rPr>
              <a:t>struggle with accuracy </a:t>
            </a:r>
            <a:r>
              <a:rPr lang="en-US" sz="2400" dirty="0">
                <a:solidFill>
                  <a:schemeClr val="tx1"/>
                </a:solidFill>
              </a:rPr>
              <a:t>due to image variability, class imbalance and difficulties in handling multi-disease diagnosis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 An ensemble of deep learning models can solve these issues by combining the </a:t>
            </a:r>
            <a:r>
              <a:rPr lang="en-US" sz="2400" b="1" dirty="0">
                <a:solidFill>
                  <a:schemeClr val="tx1"/>
                </a:solidFill>
              </a:rPr>
              <a:t>strengths of multiple models</a:t>
            </a:r>
            <a:r>
              <a:rPr lang="en-US" sz="2400" dirty="0">
                <a:solidFill>
                  <a:schemeClr val="tx1"/>
                </a:solidFill>
              </a:rPr>
              <a:t>, improving accuracy, robustness, and reliability for better eye disease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A7F37-5F0A-F4C1-EE82-B9684DEE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A2D1-CA87-4420-8A53-D6B2DDD4269A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C33A-296B-1E06-6BC8-F99A08C2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1285-41F2-7EE8-E202-6E052705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3008-F72C-474B-DFAC-FC8AF1D35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"/>
              <a:tabLst>
                <a:tab pos="354965" algn="l"/>
              </a:tabLst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Dataset</a:t>
            </a:r>
            <a:endParaRPr lang="en-US" sz="2400" b="1" spc="-1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endParaRPr lang="en-US" sz="18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4965" indent="-342265">
              <a:lnSpc>
                <a:spcPct val="150000"/>
              </a:lnSpc>
              <a:buFont typeface="Arial" panose="020B0604020202020204"/>
              <a:buChar char="•"/>
              <a:tabLst>
                <a:tab pos="354965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This study focuses on a dataset specially representing Bangladeshi ethnicity</a:t>
            </a:r>
            <a:r>
              <a:rPr lang="en-US" sz="2000" dirty="0"/>
              <a:t>.</a:t>
            </a:r>
          </a:p>
          <a:p>
            <a:pPr marL="354965" indent="-342265">
              <a:lnSpc>
                <a:spcPct val="150000"/>
              </a:lnSpc>
              <a:buFont typeface="Arial" panose="020B0604020202020204"/>
              <a:buChar char="•"/>
              <a:tabLst>
                <a:tab pos="354965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It addresses a significant gap, as Bangladeshi ethnicity has not been represented in prior studies.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D75A-9108-C115-F50F-8D913181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86F1-81B1-466B-95E2-B2BD297EA420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F403C-25BF-3E73-9F8C-B11B21D2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7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BAB7-CC71-655A-C437-98DADF9F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novelty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5594-0B46-2F16-0CD2-91B86EF0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3DEE8-AFFD-499C-B3E7-9B9D6D6401DF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46270-2C09-1906-B7A8-3437E8D9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F6642D-6F84-7736-F094-6D1EB5A98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919673"/>
            <a:ext cx="9905715" cy="412331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A</a:t>
            </a:r>
            <a:r>
              <a:rPr lang="en-US" sz="2400" b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Comprehensive</a:t>
            </a:r>
            <a:r>
              <a:rPr lang="en-US" sz="2400" b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Preprocessing</a:t>
            </a:r>
            <a:r>
              <a:rPr lang="en-US"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pipeline</a:t>
            </a:r>
            <a:r>
              <a:rPr lang="en-US" sz="2400" b="1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lang="en-US" sz="2400" b="1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enhanced</a:t>
            </a:r>
            <a:r>
              <a:rPr lang="en-US" sz="2400" b="1" spc="-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Image</a:t>
            </a:r>
            <a:r>
              <a:rPr lang="en-US" sz="2400" b="1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b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Analysis: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Sharpening</a:t>
            </a:r>
            <a:r>
              <a:rPr lang="en-US" sz="2200" spc="3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Edges,</a:t>
            </a:r>
            <a:r>
              <a:rPr lang="en-US" sz="2200" spc="3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Adjusting</a:t>
            </a:r>
            <a:r>
              <a:rPr lang="en-US" sz="2200" spc="34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Lighting, </a:t>
            </a:r>
            <a:r>
              <a:rPr lang="en-US" sz="2200" b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CLAHE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200" b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Gaussian Blur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2200" spc="3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Applying</a:t>
            </a:r>
            <a:r>
              <a:rPr lang="en-US" sz="2200" spc="3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Color</a:t>
            </a:r>
            <a:r>
              <a:rPr lang="en-US" sz="2200" b="1" spc="38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lang="en-US" sz="2200" b="1" spc="3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Noise</a:t>
            </a:r>
            <a:r>
              <a:rPr lang="en-US" sz="2200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Reduction</a:t>
            </a:r>
            <a:r>
              <a:rPr lang="en-US" sz="2200" spc="-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lang="en-US" sz="2200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consistency</a:t>
            </a:r>
            <a:endParaRPr lang="en-US" sz="22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50000"/>
              </a:lnSpc>
              <a:spcBef>
                <a:spcPts val="1800"/>
              </a:spcBef>
              <a:tabLst>
                <a:tab pos="469265" algn="l"/>
              </a:tabLst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Augmentation</a:t>
            </a:r>
            <a:r>
              <a:rPr lang="en-US" sz="2200" spc="1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lang="en-US" sz="2200" spc="17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enhance</a:t>
            </a:r>
            <a:r>
              <a:rPr lang="en-US" sz="2200" spc="1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dataset</a:t>
            </a:r>
            <a:r>
              <a:rPr lang="en-US" sz="2200" spc="1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diversity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2200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resolve</a:t>
            </a:r>
            <a:r>
              <a:rPr lang="en-US" sz="2200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lang="en-US" sz="2200" spc="-1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2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imbalance</a:t>
            </a:r>
            <a:endParaRPr lang="en-US" sz="22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EA4E33B1-97F2-D1B2-43CE-B369F512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975" y="152696"/>
            <a:ext cx="9914859" cy="1329004"/>
          </a:xfrm>
        </p:spPr>
        <p:txBody>
          <a:bodyPr/>
          <a:lstStyle/>
          <a:p>
            <a:r>
              <a:rPr lang="en-US" b="1" dirty="0"/>
              <a:t>Methodology 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5110A405-0038-EC68-4944-2CB74D0F9DA9}"/>
              </a:ext>
            </a:extLst>
          </p:cNvPr>
          <p:cNvSpPr/>
          <p:nvPr/>
        </p:nvSpPr>
        <p:spPr>
          <a:xfrm>
            <a:off x="2285147" y="2251124"/>
            <a:ext cx="1509542" cy="699111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Gray Scale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C9A37843-011F-6C6A-B8B5-74273B8473B9}"/>
              </a:ext>
            </a:extLst>
          </p:cNvPr>
          <p:cNvSpPr/>
          <p:nvPr/>
        </p:nvSpPr>
        <p:spPr>
          <a:xfrm>
            <a:off x="2384306" y="2985696"/>
            <a:ext cx="1447800" cy="74654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CLAHE</a:t>
            </a:r>
            <a:endParaRPr lang="en-US" sz="1400" dirty="0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08DDFE6-5B45-C02A-D419-805D3358CDD0}"/>
              </a:ext>
            </a:extLst>
          </p:cNvPr>
          <p:cNvSpPr/>
          <p:nvPr/>
        </p:nvSpPr>
        <p:spPr>
          <a:xfrm>
            <a:off x="2412315" y="3708212"/>
            <a:ext cx="1320631" cy="74654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Gaussian Blur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1222D42C-3417-131B-7A0C-83AEB61686AF}"/>
              </a:ext>
            </a:extLst>
          </p:cNvPr>
          <p:cNvSpPr/>
          <p:nvPr/>
        </p:nvSpPr>
        <p:spPr>
          <a:xfrm>
            <a:off x="2384306" y="4451391"/>
            <a:ext cx="1348640" cy="71139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Edge Sharpening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7A24788-4566-A9DA-1A90-A10A26284D25}"/>
              </a:ext>
            </a:extLst>
          </p:cNvPr>
          <p:cNvSpPr/>
          <p:nvPr/>
        </p:nvSpPr>
        <p:spPr>
          <a:xfrm>
            <a:off x="2158662" y="2266545"/>
            <a:ext cx="1726684" cy="2926339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C9F031E-8ADE-3A8C-FAE2-541D5D5EA535}"/>
              </a:ext>
            </a:extLst>
          </p:cNvPr>
          <p:cNvSpPr txBox="1"/>
          <p:nvPr/>
        </p:nvSpPr>
        <p:spPr>
          <a:xfrm>
            <a:off x="2208946" y="169521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Preprocessing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57B1155-76B3-C8BA-B724-08B243FCE75D}"/>
              </a:ext>
            </a:extLst>
          </p:cNvPr>
          <p:cNvSpPr/>
          <p:nvPr/>
        </p:nvSpPr>
        <p:spPr>
          <a:xfrm>
            <a:off x="7041430" y="1771202"/>
            <a:ext cx="643873" cy="123295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Xception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EF3F28B-C352-02B8-555F-67C61EDE4DA1}"/>
              </a:ext>
            </a:extLst>
          </p:cNvPr>
          <p:cNvSpPr/>
          <p:nvPr/>
        </p:nvSpPr>
        <p:spPr>
          <a:xfrm>
            <a:off x="7889243" y="1771202"/>
            <a:ext cx="753403" cy="12952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mobilenet</a:t>
            </a:r>
            <a:endParaRPr lang="en-US" sz="1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6BAA61-D7AE-6DFC-844B-2158B2E7139F}"/>
              </a:ext>
            </a:extLst>
          </p:cNvPr>
          <p:cNvSpPr/>
          <p:nvPr/>
        </p:nvSpPr>
        <p:spPr>
          <a:xfrm>
            <a:off x="8786686" y="1750376"/>
            <a:ext cx="680076" cy="14028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Densenet</a:t>
            </a:r>
            <a:endParaRPr lang="en-US" sz="1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480B950-7AAC-05A9-BA63-5A682940883D}"/>
              </a:ext>
            </a:extLst>
          </p:cNvPr>
          <p:cNvSpPr/>
          <p:nvPr/>
        </p:nvSpPr>
        <p:spPr>
          <a:xfrm>
            <a:off x="9637830" y="1805284"/>
            <a:ext cx="652107" cy="123521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Resnet 50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7A7754E-9D96-5F47-B298-2A37315F39C5}"/>
              </a:ext>
            </a:extLst>
          </p:cNvPr>
          <p:cNvSpPr/>
          <p:nvPr/>
        </p:nvSpPr>
        <p:spPr>
          <a:xfrm>
            <a:off x="7013006" y="3280862"/>
            <a:ext cx="734327" cy="5370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Flatten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D8198E-ED67-9F09-B234-386EE4D9F876}"/>
              </a:ext>
            </a:extLst>
          </p:cNvPr>
          <p:cNvSpPr/>
          <p:nvPr/>
        </p:nvSpPr>
        <p:spPr>
          <a:xfrm>
            <a:off x="7869346" y="3380090"/>
            <a:ext cx="706336" cy="4640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LSTM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9E6A8BF-74E9-1FF2-8514-BC58FAA334C1}"/>
              </a:ext>
            </a:extLst>
          </p:cNvPr>
          <p:cNvSpPr/>
          <p:nvPr/>
        </p:nvSpPr>
        <p:spPr>
          <a:xfrm>
            <a:off x="8786686" y="3399895"/>
            <a:ext cx="693975" cy="4640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Flatten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9CEB9E4-7EB8-3958-590A-7B70349E93F5}"/>
              </a:ext>
            </a:extLst>
          </p:cNvPr>
          <p:cNvSpPr/>
          <p:nvPr/>
        </p:nvSpPr>
        <p:spPr>
          <a:xfrm>
            <a:off x="9637830" y="3357879"/>
            <a:ext cx="736964" cy="4117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Flatten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23A7922-D3EC-7A73-AE50-523DBD83B9CC}"/>
              </a:ext>
            </a:extLst>
          </p:cNvPr>
          <p:cNvSpPr/>
          <p:nvPr/>
        </p:nvSpPr>
        <p:spPr>
          <a:xfrm>
            <a:off x="8532147" y="3971534"/>
            <a:ext cx="934615" cy="2325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LSTM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BC1F9D-2B24-DB85-AC05-C0E26730AAF2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7363367" y="3004157"/>
            <a:ext cx="16803" cy="27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B160D89-C548-9504-17BC-862A97D25678}"/>
              </a:ext>
            </a:extLst>
          </p:cNvPr>
          <p:cNvCxnSpPr>
            <a:cxnSpLocks/>
            <a:stCxn id="87" idx="2"/>
            <a:endCxn id="91" idx="0"/>
          </p:cNvCxnSpPr>
          <p:nvPr/>
        </p:nvCxnSpPr>
        <p:spPr>
          <a:xfrm flipH="1">
            <a:off x="8222514" y="3066460"/>
            <a:ext cx="43431" cy="31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87D2B3-91B1-D300-6472-EE213A55DB12}"/>
              </a:ext>
            </a:extLst>
          </p:cNvPr>
          <p:cNvCxnSpPr>
            <a:cxnSpLocks/>
            <a:stCxn id="88" idx="2"/>
            <a:endCxn id="92" idx="0"/>
          </p:cNvCxnSpPr>
          <p:nvPr/>
        </p:nvCxnSpPr>
        <p:spPr>
          <a:xfrm>
            <a:off x="9126724" y="3153236"/>
            <a:ext cx="6950" cy="24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B20764-2055-F5EF-656C-6E9B9884D514}"/>
              </a:ext>
            </a:extLst>
          </p:cNvPr>
          <p:cNvCxnSpPr>
            <a:cxnSpLocks/>
            <a:stCxn id="89" idx="2"/>
            <a:endCxn id="93" idx="0"/>
          </p:cNvCxnSpPr>
          <p:nvPr/>
        </p:nvCxnSpPr>
        <p:spPr>
          <a:xfrm>
            <a:off x="9963884" y="3040500"/>
            <a:ext cx="42428" cy="31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71C2625-8E88-3F91-BB50-5333A8AA7C88}"/>
              </a:ext>
            </a:extLst>
          </p:cNvPr>
          <p:cNvCxnSpPr>
            <a:cxnSpLocks/>
          </p:cNvCxnSpPr>
          <p:nvPr/>
        </p:nvCxnSpPr>
        <p:spPr>
          <a:xfrm flipH="1">
            <a:off x="8839106" y="3853562"/>
            <a:ext cx="332437" cy="11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24A15BC7-8CCB-BBC9-6D05-F4EEEB5A2063}"/>
              </a:ext>
            </a:extLst>
          </p:cNvPr>
          <p:cNvSpPr/>
          <p:nvPr/>
        </p:nvSpPr>
        <p:spPr>
          <a:xfrm>
            <a:off x="8066304" y="4216516"/>
            <a:ext cx="152400" cy="10518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Plus Sign 100">
            <a:extLst>
              <a:ext uri="{FF2B5EF4-FFF2-40B4-BE49-F238E27FC236}">
                <a16:creationId xmlns:a16="http://schemas.microsoft.com/office/drawing/2014/main" id="{3763968C-D920-D097-DCF6-9274E2D30B71}"/>
              </a:ext>
            </a:extLst>
          </p:cNvPr>
          <p:cNvSpPr/>
          <p:nvPr/>
        </p:nvSpPr>
        <p:spPr>
          <a:xfrm>
            <a:off x="8066304" y="4221669"/>
            <a:ext cx="152400" cy="9988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4D4BEDC-D2EE-61F9-7F2F-2A17CD2C6999}"/>
              </a:ext>
            </a:extLst>
          </p:cNvPr>
          <p:cNvSpPr/>
          <p:nvPr/>
        </p:nvSpPr>
        <p:spPr>
          <a:xfrm>
            <a:off x="8066304" y="4467259"/>
            <a:ext cx="152400" cy="10518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lus Sign 102">
            <a:extLst>
              <a:ext uri="{FF2B5EF4-FFF2-40B4-BE49-F238E27FC236}">
                <a16:creationId xmlns:a16="http://schemas.microsoft.com/office/drawing/2014/main" id="{7FA999DF-B007-CD07-0048-19080EB4EB94}"/>
              </a:ext>
            </a:extLst>
          </p:cNvPr>
          <p:cNvSpPr/>
          <p:nvPr/>
        </p:nvSpPr>
        <p:spPr>
          <a:xfrm>
            <a:off x="8066304" y="4472412"/>
            <a:ext cx="152400" cy="9988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885C741D-56AE-F77D-3CE3-FCC7391A631C}"/>
              </a:ext>
            </a:extLst>
          </p:cNvPr>
          <p:cNvCxnSpPr>
            <a:cxnSpLocks/>
            <a:stCxn id="91" idx="2"/>
            <a:endCxn id="101" idx="2"/>
          </p:cNvCxnSpPr>
          <p:nvPr/>
        </p:nvCxnSpPr>
        <p:spPr>
          <a:xfrm rot="5400000">
            <a:off x="7940753" y="3989851"/>
            <a:ext cx="427515" cy="136009"/>
          </a:xfrm>
          <a:prstGeom prst="bentConnector4">
            <a:avLst>
              <a:gd name="adj1" fmla="val 44159"/>
              <a:gd name="adj2" fmla="val 26807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F5588C4-09F3-8FCF-B99D-E76A6C28B2FB}"/>
              </a:ext>
            </a:extLst>
          </p:cNvPr>
          <p:cNvCxnSpPr>
            <a:cxnSpLocks/>
            <a:stCxn id="94" idx="2"/>
            <a:endCxn id="101" idx="0"/>
          </p:cNvCxnSpPr>
          <p:nvPr/>
        </p:nvCxnSpPr>
        <p:spPr>
          <a:xfrm rot="5400000">
            <a:off x="8565217" y="3837375"/>
            <a:ext cx="67524" cy="8009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A22629E9-F240-F03E-B459-56E24B3C8AA4}"/>
              </a:ext>
            </a:extLst>
          </p:cNvPr>
          <p:cNvCxnSpPr>
            <a:cxnSpLocks/>
            <a:stCxn id="90" idx="2"/>
            <a:endCxn id="103" idx="2"/>
          </p:cNvCxnSpPr>
          <p:nvPr/>
        </p:nvCxnSpPr>
        <p:spPr>
          <a:xfrm rot="16200000" flipH="1">
            <a:off x="7381139" y="3816990"/>
            <a:ext cx="704396" cy="706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D1E6D92-981B-C93B-82B6-056DBBA223EF}"/>
              </a:ext>
            </a:extLst>
          </p:cNvPr>
          <p:cNvCxnSpPr>
            <a:cxnSpLocks/>
            <a:stCxn id="93" idx="2"/>
            <a:endCxn id="103" idx="0"/>
          </p:cNvCxnSpPr>
          <p:nvPr/>
        </p:nvCxnSpPr>
        <p:spPr>
          <a:xfrm rot="5400000">
            <a:off x="8726035" y="3242079"/>
            <a:ext cx="752746" cy="18078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3FA3704-AD0E-E9DF-D9D8-04486B5D9CE6}"/>
              </a:ext>
            </a:extLst>
          </p:cNvPr>
          <p:cNvCxnSpPr>
            <a:stCxn id="101" idx="1"/>
            <a:endCxn id="103" idx="3"/>
          </p:cNvCxnSpPr>
          <p:nvPr/>
        </p:nvCxnSpPr>
        <p:spPr>
          <a:xfrm>
            <a:off x="8142504" y="4308317"/>
            <a:ext cx="0" cy="17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C5D20E9-8479-1115-CFEC-BBAD57BC8599}"/>
              </a:ext>
            </a:extLst>
          </p:cNvPr>
          <p:cNvSpPr/>
          <p:nvPr/>
        </p:nvSpPr>
        <p:spPr>
          <a:xfrm>
            <a:off x="7430152" y="4682788"/>
            <a:ext cx="1429902" cy="1189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B24851F-B9B4-DB35-A6C8-FAB9DB493D9B}"/>
              </a:ext>
            </a:extLst>
          </p:cNvPr>
          <p:cNvSpPr/>
          <p:nvPr/>
        </p:nvSpPr>
        <p:spPr>
          <a:xfrm>
            <a:off x="7430152" y="4874043"/>
            <a:ext cx="1429902" cy="1189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860FF9A-E545-6ADA-BE5D-A2E99D5490A7}"/>
              </a:ext>
            </a:extLst>
          </p:cNvPr>
          <p:cNvSpPr/>
          <p:nvPr/>
        </p:nvSpPr>
        <p:spPr>
          <a:xfrm>
            <a:off x="7430152" y="5073266"/>
            <a:ext cx="1429902" cy="1189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B9C37CB-301C-EBE5-F309-F5AB5330BCEF}"/>
              </a:ext>
            </a:extLst>
          </p:cNvPr>
          <p:cNvCxnSpPr>
            <a:stCxn id="103" idx="1"/>
            <a:endCxn id="109" idx="0"/>
          </p:cNvCxnSpPr>
          <p:nvPr/>
        </p:nvCxnSpPr>
        <p:spPr>
          <a:xfrm>
            <a:off x="8142504" y="4559060"/>
            <a:ext cx="2599" cy="12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B01F8982-5859-E8E5-CE27-FCB82A447E1C}"/>
              </a:ext>
            </a:extLst>
          </p:cNvPr>
          <p:cNvSpPr/>
          <p:nvPr/>
        </p:nvSpPr>
        <p:spPr>
          <a:xfrm rot="10800000">
            <a:off x="8904504" y="4691910"/>
            <a:ext cx="381000" cy="509456"/>
          </a:xfrm>
          <a:prstGeom prst="leftBrac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A673A2-8775-54FD-C3B5-E1EF7FE58961}"/>
              </a:ext>
            </a:extLst>
          </p:cNvPr>
          <p:cNvSpPr txBox="1"/>
          <p:nvPr/>
        </p:nvSpPr>
        <p:spPr>
          <a:xfrm>
            <a:off x="9329953" y="4684413"/>
            <a:ext cx="685800" cy="5078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charset="0"/>
                <a:cs typeface="Times New Roman" panose="02020603050405020304" charset="0"/>
              </a:rPr>
              <a:t>Fully Connected Layer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AA6707A-ECDE-53D7-56F1-FFC43ED42903}"/>
              </a:ext>
            </a:extLst>
          </p:cNvPr>
          <p:cNvSpPr/>
          <p:nvPr/>
        </p:nvSpPr>
        <p:spPr>
          <a:xfrm>
            <a:off x="6975589" y="1665756"/>
            <a:ext cx="3512312" cy="448308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72ED981-6A10-527F-54EE-AF3810C8BB1B}"/>
              </a:ext>
            </a:extLst>
          </p:cNvPr>
          <p:cNvSpPr/>
          <p:nvPr/>
        </p:nvSpPr>
        <p:spPr>
          <a:xfrm>
            <a:off x="7685304" y="5304198"/>
            <a:ext cx="1219200" cy="75294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</a:rPr>
              <a:t>Model Output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9F720C3-7A6B-EA82-61A1-0D2182AC0FA1}"/>
              </a:ext>
            </a:extLst>
          </p:cNvPr>
          <p:cNvCxnSpPr>
            <a:cxnSpLocks/>
            <a:stCxn id="111" idx="2"/>
            <a:endCxn id="116" idx="0"/>
          </p:cNvCxnSpPr>
          <p:nvPr/>
        </p:nvCxnSpPr>
        <p:spPr>
          <a:xfrm>
            <a:off x="8145103" y="5192244"/>
            <a:ext cx="149801" cy="11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C6BA60B-40D7-9E3D-BBBC-813D58DB9E3D}"/>
              </a:ext>
            </a:extLst>
          </p:cNvPr>
          <p:cNvSpPr txBox="1"/>
          <p:nvPr/>
        </p:nvSpPr>
        <p:spPr>
          <a:xfrm>
            <a:off x="7563151" y="80085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Ensemble Architecture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C532A53-EACA-F04D-5681-EBDF3FD1109A}"/>
              </a:ext>
            </a:extLst>
          </p:cNvPr>
          <p:cNvCxnSpPr>
            <a:cxnSpLocks/>
            <a:stCxn id="136" idx="3"/>
            <a:endCxn id="115" idx="1"/>
          </p:cNvCxnSpPr>
          <p:nvPr/>
        </p:nvCxnSpPr>
        <p:spPr>
          <a:xfrm flipV="1">
            <a:off x="6756506" y="3907300"/>
            <a:ext cx="219083" cy="5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7D45413-C323-C570-D4C0-73662BF2D1FB}"/>
              </a:ext>
            </a:extLst>
          </p:cNvPr>
          <p:cNvCxnSpPr>
            <a:cxnSpLocks/>
            <a:stCxn id="121" idx="3"/>
            <a:endCxn id="84" idx="1"/>
          </p:cNvCxnSpPr>
          <p:nvPr/>
        </p:nvCxnSpPr>
        <p:spPr>
          <a:xfrm flipV="1">
            <a:off x="1704099" y="3729715"/>
            <a:ext cx="454563" cy="25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object 4">
            <a:extLst>
              <a:ext uri="{FF2B5EF4-FFF2-40B4-BE49-F238E27FC236}">
                <a16:creationId xmlns:a16="http://schemas.microsoft.com/office/drawing/2014/main" id="{794C4C45-8D82-C63B-7AEB-C2ACB4EA2FB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03" b="1"/>
          <a:stretch>
            <a:fillRect/>
          </a:stretch>
        </p:blipFill>
        <p:spPr>
          <a:xfrm>
            <a:off x="369894" y="3204703"/>
            <a:ext cx="1334205" cy="1558480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E056A52-8087-96CB-8DEB-508F04A79F9F}"/>
              </a:ext>
            </a:extLst>
          </p:cNvPr>
          <p:cNvSpPr/>
          <p:nvPr/>
        </p:nvSpPr>
        <p:spPr>
          <a:xfrm>
            <a:off x="2260085" y="5604016"/>
            <a:ext cx="1676400" cy="3507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Times New Roman" panose="02020603050405020304" charset="0"/>
                <a:cs typeface="Times New Roman" panose="02020603050405020304" charset="0"/>
              </a:rPr>
              <a:t>Preprocessed Images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0502BEF-6075-DF4D-49C0-F130F91DE218}"/>
              </a:ext>
            </a:extLst>
          </p:cNvPr>
          <p:cNvCxnSpPr>
            <a:cxnSpLocks/>
            <a:stCxn id="84" idx="2"/>
            <a:endCxn id="122" idx="0"/>
          </p:cNvCxnSpPr>
          <p:nvPr/>
        </p:nvCxnSpPr>
        <p:spPr>
          <a:xfrm>
            <a:off x="3022004" y="5192884"/>
            <a:ext cx="76281" cy="41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DE6DE786-43ED-7A21-130B-1D058B2E45FB}"/>
              </a:ext>
            </a:extLst>
          </p:cNvPr>
          <p:cNvCxnSpPr>
            <a:cxnSpLocks/>
          </p:cNvCxnSpPr>
          <p:nvPr/>
        </p:nvCxnSpPr>
        <p:spPr>
          <a:xfrm flipV="1">
            <a:off x="3927525" y="3970288"/>
            <a:ext cx="166741" cy="18163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Diamond 124">
            <a:extLst>
              <a:ext uri="{FF2B5EF4-FFF2-40B4-BE49-F238E27FC236}">
                <a16:creationId xmlns:a16="http://schemas.microsoft.com/office/drawing/2014/main" id="{8ABAD4CC-69F1-C441-0CCE-DDA6CC971342}"/>
              </a:ext>
            </a:extLst>
          </p:cNvPr>
          <p:cNvSpPr/>
          <p:nvPr/>
        </p:nvSpPr>
        <p:spPr>
          <a:xfrm>
            <a:off x="4103226" y="3364084"/>
            <a:ext cx="1113187" cy="1197957"/>
          </a:xfrm>
          <a:prstGeom prst="diamon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Times New Roman" panose="02020603050405020304" charset="0"/>
                <a:cs typeface="Times New Roman" panose="02020603050405020304" charset="0"/>
              </a:rPr>
              <a:t>Train-Validation-Test Split</a:t>
            </a: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35E1E25F-5BC3-7E17-7D58-783C5EC1B01E}"/>
              </a:ext>
            </a:extLst>
          </p:cNvPr>
          <p:cNvCxnSpPr>
            <a:cxnSpLocks/>
            <a:stCxn id="116" idx="4"/>
            <a:endCxn id="127" idx="2"/>
          </p:cNvCxnSpPr>
          <p:nvPr/>
        </p:nvCxnSpPr>
        <p:spPr>
          <a:xfrm rot="5400000" flipH="1" flipV="1">
            <a:off x="9010283" y="3736011"/>
            <a:ext cx="1605755" cy="3036515"/>
          </a:xfrm>
          <a:prstGeom prst="bentConnector3">
            <a:avLst>
              <a:gd name="adj1" fmla="val -142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E914386-1668-9D18-34CF-8E72362D38E5}"/>
              </a:ext>
            </a:extLst>
          </p:cNvPr>
          <p:cNvSpPr/>
          <p:nvPr/>
        </p:nvSpPr>
        <p:spPr>
          <a:xfrm>
            <a:off x="10759919" y="3378591"/>
            <a:ext cx="1143000" cy="1072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Performance Evaluation</a:t>
            </a:r>
          </a:p>
        </p:txBody>
      </p:sp>
      <p:sp>
        <p:nvSpPr>
          <p:cNvPr id="129" name="Text Box 2">
            <a:extLst>
              <a:ext uri="{FF2B5EF4-FFF2-40B4-BE49-F238E27FC236}">
                <a16:creationId xmlns:a16="http://schemas.microsoft.com/office/drawing/2014/main" id="{88F52A87-7B47-AE3D-E3BC-5D0F7C58D5F1}"/>
              </a:ext>
            </a:extLst>
          </p:cNvPr>
          <p:cNvSpPr txBox="1"/>
          <p:nvPr/>
        </p:nvSpPr>
        <p:spPr>
          <a:xfrm>
            <a:off x="4458703" y="6148844"/>
            <a:ext cx="26087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  <a:sym typeface="+mn-ea"/>
              </a:rPr>
              <a:t>Fig</a:t>
            </a:r>
            <a:r>
              <a:rPr lang="en-US" b="1" spc="-25" dirty="0"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b="1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b="1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pc="-30" dirty="0">
                <a:latin typeface="Times New Roman" panose="02020603050405020304"/>
                <a:cs typeface="Times New Roman" panose="02020603050405020304"/>
                <a:sym typeface="+mn-ea"/>
              </a:rPr>
              <a:t>Process Analysis</a:t>
            </a:r>
            <a:r>
              <a:rPr lang="en-US" altLang="en-US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altLang="en-US" spc="-2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FE3DAA4-7C33-BFFC-C15B-88F2F4D179A8}"/>
              </a:ext>
            </a:extLst>
          </p:cNvPr>
          <p:cNvSpPr/>
          <p:nvPr/>
        </p:nvSpPr>
        <p:spPr>
          <a:xfrm>
            <a:off x="5476761" y="3621445"/>
            <a:ext cx="1279745" cy="673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 augmentation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2BF8606-AF7C-F4BA-8039-914D516FFA80}"/>
              </a:ext>
            </a:extLst>
          </p:cNvPr>
          <p:cNvCxnSpPr>
            <a:cxnSpLocks/>
            <a:stCxn id="125" idx="3"/>
            <a:endCxn id="136" idx="1"/>
          </p:cNvCxnSpPr>
          <p:nvPr/>
        </p:nvCxnSpPr>
        <p:spPr>
          <a:xfrm flipV="1">
            <a:off x="5216413" y="3958209"/>
            <a:ext cx="260348" cy="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Date Placeholder 147">
            <a:extLst>
              <a:ext uri="{FF2B5EF4-FFF2-40B4-BE49-F238E27FC236}">
                <a16:creationId xmlns:a16="http://schemas.microsoft.com/office/drawing/2014/main" id="{0D741E9B-AB1D-69B4-4EFE-679503BB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D2EF-887A-4693-A705-25F1DA3316B7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706A6A5-72F4-5B1D-8F41-E2EDBBFA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78F0808-157C-8A7D-AB3C-5867F61C09C7}"/>
              </a:ext>
            </a:extLst>
          </p:cNvPr>
          <p:cNvSpPr txBox="1"/>
          <p:nvPr/>
        </p:nvSpPr>
        <p:spPr>
          <a:xfrm>
            <a:off x="667233" y="48886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79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C0F7-1615-5B7F-E510-66677AE4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7C82B-064F-A7BA-F7D8-56934C79E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66240"/>
            <a:ext cx="9914860" cy="44805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preprocessing: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Convert to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Grayscale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&amp; Create Binary Mask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region of interest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Remove empty borders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threshold-based cropping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Standardize all images to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224X224 resolution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Apply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CLAHE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enhance contrast per channel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Gaussian Blur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suppress noise and create smoother textures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Sharpen the image for better feature distinction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C3CB7-76D9-F895-9B64-504CFA16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22C2-7EE1-4C73-BD00-9F7FAA854CE1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63635-894D-A1BD-B2DE-B2E2AAB0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4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9782-F07D-B2CE-38C2-F8F077B1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C6AA-9C80-677B-2FC8-DC60CDD0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augmentation: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Adjusts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 brightness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without distorting image quality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Flips the image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horizontally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a 50% probability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Flips the image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vertically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a 50% probability</a:t>
            </a:r>
          </a:p>
          <a:p>
            <a:pPr lvl="1">
              <a:lnSpc>
                <a:spcPct val="150000"/>
              </a:lnSpc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BC065-901F-68E9-7626-6D50274E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938C-890C-4421-846F-67C011EEF849}" type="datetime1">
              <a:rPr lang="en-US" smtClean="0"/>
              <a:t>12/9/2024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3AD73-79B0-0D08-88B3-609E70E6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81865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1535</TotalTime>
  <Words>1811</Words>
  <Application>Microsoft Office PowerPoint</Application>
  <PresentationFormat>Widescreen</PresentationFormat>
  <Paragraphs>479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Times New Roman</vt:lpstr>
      <vt:lpstr>Wingdings</vt:lpstr>
      <vt:lpstr>ModOverlayVTI</vt:lpstr>
      <vt:lpstr>Ensemble of deep  learning models for eye disease classification</vt:lpstr>
      <vt:lpstr>Outline </vt:lpstr>
      <vt:lpstr>Introduction </vt:lpstr>
      <vt:lpstr>Problem statement</vt:lpstr>
      <vt:lpstr>Project novelty</vt:lpstr>
      <vt:lpstr>Project novelty</vt:lpstr>
      <vt:lpstr>Methodology </vt:lpstr>
      <vt:lpstr>Methodology </vt:lpstr>
      <vt:lpstr>Methodology </vt:lpstr>
      <vt:lpstr>Methodology </vt:lpstr>
      <vt:lpstr>Pretrained models </vt:lpstr>
      <vt:lpstr>Pretrained models (cont’d) </vt:lpstr>
      <vt:lpstr>Pretrained models (cont’d) </vt:lpstr>
      <vt:lpstr>Pretrained models (cont’d) </vt:lpstr>
      <vt:lpstr>Pretrained models (cont’d) </vt:lpstr>
      <vt:lpstr>Ensemble</vt:lpstr>
      <vt:lpstr>Performance </vt:lpstr>
      <vt:lpstr>Dataset</vt:lpstr>
      <vt:lpstr>Dataset(Cont.)</vt:lpstr>
      <vt:lpstr>Dataset(Cont.)</vt:lpstr>
      <vt:lpstr>Dataset(Preprocessing Steps)</vt:lpstr>
      <vt:lpstr>Preprocessing</vt:lpstr>
      <vt:lpstr>Preprocessing(Cont.)</vt:lpstr>
      <vt:lpstr>Preprocessing(Cont.)</vt:lpstr>
      <vt:lpstr>Dataset (After Preprocessing)</vt:lpstr>
      <vt:lpstr>Dataset (After Augmentation)</vt:lpstr>
      <vt:lpstr>Base Model</vt:lpstr>
      <vt:lpstr>Base Model(Cont.)</vt:lpstr>
      <vt:lpstr>Base Model(Cont.)</vt:lpstr>
      <vt:lpstr>Results</vt:lpstr>
      <vt:lpstr>Results(Cont.)</vt:lpstr>
      <vt:lpstr>Results(Cont.)</vt:lpstr>
      <vt:lpstr>Remaining Experiments </vt:lpstr>
      <vt:lpstr>Remaining Experiments (cont’d)</vt:lpstr>
      <vt:lpstr>Remaining Experiments (cont’d)</vt:lpstr>
      <vt:lpstr>Conclusion</vt:lpstr>
      <vt:lpstr>References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of deep  learning models for eye disease classification</dc:title>
  <dc:creator>HP</dc:creator>
  <cp:lastModifiedBy>234kheya@gmail.com</cp:lastModifiedBy>
  <cp:revision>62</cp:revision>
  <dcterms:created xsi:type="dcterms:W3CDTF">2024-12-06T19:16:57Z</dcterms:created>
  <dcterms:modified xsi:type="dcterms:W3CDTF">2024-12-09T06:13:22Z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